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323" r:id="rId3"/>
    <p:sldId id="292" r:id="rId4"/>
    <p:sldId id="316" r:id="rId5"/>
    <p:sldId id="317" r:id="rId6"/>
    <p:sldId id="318" r:id="rId7"/>
    <p:sldId id="293" r:id="rId8"/>
    <p:sldId id="301" r:id="rId9"/>
    <p:sldId id="321" r:id="rId10"/>
    <p:sldId id="303" r:id="rId11"/>
    <p:sldId id="319" r:id="rId12"/>
    <p:sldId id="320" r:id="rId13"/>
    <p:sldId id="302" r:id="rId14"/>
    <p:sldId id="322" r:id="rId15"/>
    <p:sldId id="315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>
        <p:scale>
          <a:sx n="66" d="100"/>
          <a:sy n="66" d="100"/>
        </p:scale>
        <p:origin x="-1284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F5439A-DD59-447C-8EDA-63A83C9F4788}" type="doc">
      <dgm:prSet loTypeId="urn:microsoft.com/office/officeart/2005/8/layout/arrow2" loCatId="process" qsTypeId="urn:microsoft.com/office/officeart/2005/8/quickstyle/3d3" qsCatId="3D" csTypeId="urn:microsoft.com/office/officeart/2005/8/colors/accent2_1" csCatId="accent2" phldr="1"/>
      <dgm:spPr/>
    </dgm:pt>
    <dgm:pt modelId="{52EC4B80-BE96-4B3F-820E-AE8CB6D95C49}">
      <dgm:prSet phldrT="[Text]" custT="1"/>
      <dgm:spPr/>
      <dgm:t>
        <a:bodyPr/>
        <a:lstStyle/>
        <a:p>
          <a:r>
            <a:rPr lang="el-GR" sz="3000" b="1" dirty="0" smtClean="0"/>
            <a:t>Συνεργασία</a:t>
          </a:r>
          <a:endParaRPr lang="en-GB" sz="3000" b="1" dirty="0"/>
        </a:p>
      </dgm:t>
    </dgm:pt>
    <dgm:pt modelId="{FFE0D91B-9A10-429A-8FF8-707330DAD5EE}" type="parTrans" cxnId="{7DFC42E2-AF87-40BB-B08B-E8340F3ACD9C}">
      <dgm:prSet/>
      <dgm:spPr/>
      <dgm:t>
        <a:bodyPr/>
        <a:lstStyle/>
        <a:p>
          <a:endParaRPr lang="en-GB"/>
        </a:p>
      </dgm:t>
    </dgm:pt>
    <dgm:pt modelId="{ECF2282B-62D0-48D4-B7C4-1C433C2FE639}" type="sibTrans" cxnId="{7DFC42E2-AF87-40BB-B08B-E8340F3ACD9C}">
      <dgm:prSet/>
      <dgm:spPr/>
      <dgm:t>
        <a:bodyPr/>
        <a:lstStyle/>
        <a:p>
          <a:endParaRPr lang="en-GB"/>
        </a:p>
      </dgm:t>
    </dgm:pt>
    <dgm:pt modelId="{C7E512DD-2E6E-4A5D-9A26-83AB9E0932F8}">
      <dgm:prSet phldrT="[Text]" custT="1"/>
      <dgm:spPr/>
      <dgm:t>
        <a:bodyPr/>
        <a:lstStyle/>
        <a:p>
          <a:r>
            <a:rPr lang="el-GR" sz="3300" b="1" dirty="0" smtClean="0"/>
            <a:t>    Αλληλοκατανόηση</a:t>
          </a:r>
          <a:endParaRPr lang="en-GB" sz="3300" b="1" dirty="0"/>
        </a:p>
      </dgm:t>
    </dgm:pt>
    <dgm:pt modelId="{4A677C22-23BA-4832-A232-16DF277C1D5E}" type="parTrans" cxnId="{2AA6CA21-4ACD-4F2C-A1E3-CD56F85420A1}">
      <dgm:prSet/>
      <dgm:spPr/>
      <dgm:t>
        <a:bodyPr/>
        <a:lstStyle/>
        <a:p>
          <a:endParaRPr lang="en-GB"/>
        </a:p>
      </dgm:t>
    </dgm:pt>
    <dgm:pt modelId="{9F7F0A9E-7E0C-446D-A57C-00FDF4BF17FE}" type="sibTrans" cxnId="{2AA6CA21-4ACD-4F2C-A1E3-CD56F85420A1}">
      <dgm:prSet/>
      <dgm:spPr/>
      <dgm:t>
        <a:bodyPr/>
        <a:lstStyle/>
        <a:p>
          <a:endParaRPr lang="en-GB"/>
        </a:p>
      </dgm:t>
    </dgm:pt>
    <dgm:pt modelId="{D82440D3-F3CC-4945-8E52-D7972B470AA0}">
      <dgm:prSet phldrT="[Text]" custT="1"/>
      <dgm:spPr/>
      <dgm:t>
        <a:bodyPr/>
        <a:lstStyle/>
        <a:p>
          <a:r>
            <a:rPr lang="el-GR" sz="3600" b="1" dirty="0" smtClean="0"/>
            <a:t>Επιτυχία!</a:t>
          </a:r>
          <a:endParaRPr lang="en-GB" sz="3600" b="1" dirty="0"/>
        </a:p>
      </dgm:t>
    </dgm:pt>
    <dgm:pt modelId="{247EE5C6-0ED1-4469-AC89-2178AA679398}" type="parTrans" cxnId="{97329B2E-5A5E-4F5D-82C7-95C7343505F8}">
      <dgm:prSet/>
      <dgm:spPr/>
      <dgm:t>
        <a:bodyPr/>
        <a:lstStyle/>
        <a:p>
          <a:endParaRPr lang="en-GB"/>
        </a:p>
      </dgm:t>
    </dgm:pt>
    <dgm:pt modelId="{4C680541-38FC-4304-B949-E69BAE9BBC02}" type="sibTrans" cxnId="{97329B2E-5A5E-4F5D-82C7-95C7343505F8}">
      <dgm:prSet/>
      <dgm:spPr/>
      <dgm:t>
        <a:bodyPr/>
        <a:lstStyle/>
        <a:p>
          <a:endParaRPr lang="en-GB"/>
        </a:p>
      </dgm:t>
    </dgm:pt>
    <dgm:pt modelId="{38236829-6A68-4E97-8005-848C94FD120D}" type="pres">
      <dgm:prSet presAssocID="{F8F5439A-DD59-447C-8EDA-63A83C9F4788}" presName="arrowDiagram" presStyleCnt="0">
        <dgm:presLayoutVars>
          <dgm:chMax val="5"/>
          <dgm:dir/>
          <dgm:resizeHandles val="exact"/>
        </dgm:presLayoutVars>
      </dgm:prSet>
      <dgm:spPr/>
    </dgm:pt>
    <dgm:pt modelId="{6AC832D8-5EAC-4E53-B117-7425DFEB005B}" type="pres">
      <dgm:prSet presAssocID="{F8F5439A-DD59-447C-8EDA-63A83C9F4788}" presName="arrow" presStyleLbl="bgShp" presStyleIdx="0" presStyleCnt="1" custAng="19590008" custScaleX="70764" custScaleY="75389" custLinFactNeighborX="7008" custLinFactNeighborY="10859"/>
      <dgm:spPr/>
    </dgm:pt>
    <dgm:pt modelId="{E8C6D1CD-3BF7-4375-9BD9-1DB3A0A453A5}" type="pres">
      <dgm:prSet presAssocID="{F8F5439A-DD59-447C-8EDA-63A83C9F4788}" presName="arrowDiagram3" presStyleCnt="0"/>
      <dgm:spPr/>
    </dgm:pt>
    <dgm:pt modelId="{2993BAD9-B957-49EB-A764-AD91EFCF9F88}" type="pres">
      <dgm:prSet presAssocID="{52EC4B80-BE96-4B3F-820E-AE8CB6D95C49}" presName="bullet3a" presStyleLbl="node1" presStyleIdx="0" presStyleCnt="3" custLinFactX="500000" custLinFactY="221201" custLinFactNeighborX="551996" custLinFactNeighborY="300000"/>
      <dgm:spPr/>
    </dgm:pt>
    <dgm:pt modelId="{E4EA7D97-CF8F-4583-8946-D6EA778E4EC5}" type="pres">
      <dgm:prSet presAssocID="{52EC4B80-BE96-4B3F-820E-AE8CB6D95C49}" presName="textBox3a" presStyleLbl="revTx" presStyleIdx="0" presStyleCnt="3" custScaleX="136084" custLinFactX="25332" custLinFactNeighborX="100000" custLinFactNeighborY="8532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C7858E4-9322-4F0A-96E2-4058EC992C6C}" type="pres">
      <dgm:prSet presAssocID="{C7E512DD-2E6E-4A5D-9A26-83AB9E0932F8}" presName="bullet3b" presStyleLbl="node1" presStyleIdx="1" presStyleCnt="3" custLinFactX="147028" custLinFactNeighborX="200000" custLinFactNeighborY="89506"/>
      <dgm:spPr/>
    </dgm:pt>
    <dgm:pt modelId="{50875B5E-F3E8-450A-8693-8E31B1C75DD0}" type="pres">
      <dgm:prSet presAssocID="{C7E512DD-2E6E-4A5D-9A26-83AB9E0932F8}" presName="textBox3b" presStyleLbl="revTx" presStyleIdx="1" presStyleCnt="3" custAng="10800000" custFlipVert="1" custScaleX="243122" custScaleY="33316" custLinFactX="16725" custLinFactNeighborX="100000" custLinFactNeighborY="-123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48F0AF-4769-42E4-B91E-173482146AAE}" type="pres">
      <dgm:prSet presAssocID="{D82440D3-F3CC-4945-8E52-D7972B470AA0}" presName="bullet3c" presStyleLbl="node1" presStyleIdx="2" presStyleCnt="3" custLinFactNeighborX="80466" custLinFactNeighborY="-96547"/>
      <dgm:spPr/>
    </dgm:pt>
    <dgm:pt modelId="{C477DEC6-FDE6-4BFC-862B-A55023ABBF25}" type="pres">
      <dgm:prSet presAssocID="{D82440D3-F3CC-4945-8E52-D7972B470AA0}" presName="textBox3c" presStyleLbl="revTx" presStyleIdx="2" presStyleCnt="3" custAng="10800000" custFlipVert="1" custScaleX="133097" custScaleY="44371" custLinFactNeighborX="12674" custLinFactNeighborY="-3576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7329B2E-5A5E-4F5D-82C7-95C7343505F8}" srcId="{F8F5439A-DD59-447C-8EDA-63A83C9F4788}" destId="{D82440D3-F3CC-4945-8E52-D7972B470AA0}" srcOrd="2" destOrd="0" parTransId="{247EE5C6-0ED1-4469-AC89-2178AA679398}" sibTransId="{4C680541-38FC-4304-B949-E69BAE9BBC02}"/>
    <dgm:cxn modelId="{2DB7843F-CD03-46B5-99B1-9CC96ECF6AFA}" type="presOf" srcId="{C7E512DD-2E6E-4A5D-9A26-83AB9E0932F8}" destId="{50875B5E-F3E8-450A-8693-8E31B1C75DD0}" srcOrd="0" destOrd="0" presId="urn:microsoft.com/office/officeart/2005/8/layout/arrow2"/>
    <dgm:cxn modelId="{2AA6CA21-4ACD-4F2C-A1E3-CD56F85420A1}" srcId="{F8F5439A-DD59-447C-8EDA-63A83C9F4788}" destId="{C7E512DD-2E6E-4A5D-9A26-83AB9E0932F8}" srcOrd="1" destOrd="0" parTransId="{4A677C22-23BA-4832-A232-16DF277C1D5E}" sibTransId="{9F7F0A9E-7E0C-446D-A57C-00FDF4BF17FE}"/>
    <dgm:cxn modelId="{138FE259-F435-493C-A0FF-2030CFAD3B3D}" type="presOf" srcId="{F8F5439A-DD59-447C-8EDA-63A83C9F4788}" destId="{38236829-6A68-4E97-8005-848C94FD120D}" srcOrd="0" destOrd="0" presId="urn:microsoft.com/office/officeart/2005/8/layout/arrow2"/>
    <dgm:cxn modelId="{B1FB515A-2114-40C7-A8DF-88E46B816D34}" type="presOf" srcId="{52EC4B80-BE96-4B3F-820E-AE8CB6D95C49}" destId="{E4EA7D97-CF8F-4583-8946-D6EA778E4EC5}" srcOrd="0" destOrd="0" presId="urn:microsoft.com/office/officeart/2005/8/layout/arrow2"/>
    <dgm:cxn modelId="{9BF9B407-EA79-4696-8B32-1FB1C467D738}" type="presOf" srcId="{D82440D3-F3CC-4945-8E52-D7972B470AA0}" destId="{C477DEC6-FDE6-4BFC-862B-A55023ABBF25}" srcOrd="0" destOrd="0" presId="urn:microsoft.com/office/officeart/2005/8/layout/arrow2"/>
    <dgm:cxn modelId="{7DFC42E2-AF87-40BB-B08B-E8340F3ACD9C}" srcId="{F8F5439A-DD59-447C-8EDA-63A83C9F4788}" destId="{52EC4B80-BE96-4B3F-820E-AE8CB6D95C49}" srcOrd="0" destOrd="0" parTransId="{FFE0D91B-9A10-429A-8FF8-707330DAD5EE}" sibTransId="{ECF2282B-62D0-48D4-B7C4-1C433C2FE639}"/>
    <dgm:cxn modelId="{8D7D6B0F-0C7D-473E-AE99-35834782D714}" type="presParOf" srcId="{38236829-6A68-4E97-8005-848C94FD120D}" destId="{6AC832D8-5EAC-4E53-B117-7425DFEB005B}" srcOrd="0" destOrd="0" presId="urn:microsoft.com/office/officeart/2005/8/layout/arrow2"/>
    <dgm:cxn modelId="{123A31C4-8EDF-4E08-8EFB-99EE7E719CAC}" type="presParOf" srcId="{38236829-6A68-4E97-8005-848C94FD120D}" destId="{E8C6D1CD-3BF7-4375-9BD9-1DB3A0A453A5}" srcOrd="1" destOrd="0" presId="urn:microsoft.com/office/officeart/2005/8/layout/arrow2"/>
    <dgm:cxn modelId="{EEB39AA7-749D-49A8-A593-13A75DE56EB8}" type="presParOf" srcId="{E8C6D1CD-3BF7-4375-9BD9-1DB3A0A453A5}" destId="{2993BAD9-B957-49EB-A764-AD91EFCF9F88}" srcOrd="0" destOrd="0" presId="urn:microsoft.com/office/officeart/2005/8/layout/arrow2"/>
    <dgm:cxn modelId="{917ACF97-9D31-4E88-9426-0CB6A4482806}" type="presParOf" srcId="{E8C6D1CD-3BF7-4375-9BD9-1DB3A0A453A5}" destId="{E4EA7D97-CF8F-4583-8946-D6EA778E4EC5}" srcOrd="1" destOrd="0" presId="urn:microsoft.com/office/officeart/2005/8/layout/arrow2"/>
    <dgm:cxn modelId="{E4D979DB-6589-429D-9707-1BCC42D0FBFF}" type="presParOf" srcId="{E8C6D1CD-3BF7-4375-9BD9-1DB3A0A453A5}" destId="{9C7858E4-9322-4F0A-96E2-4058EC992C6C}" srcOrd="2" destOrd="0" presId="urn:microsoft.com/office/officeart/2005/8/layout/arrow2"/>
    <dgm:cxn modelId="{212B1005-28B5-4C5A-8D50-3C3BF18C72CC}" type="presParOf" srcId="{E8C6D1CD-3BF7-4375-9BD9-1DB3A0A453A5}" destId="{50875B5E-F3E8-450A-8693-8E31B1C75DD0}" srcOrd="3" destOrd="0" presId="urn:microsoft.com/office/officeart/2005/8/layout/arrow2"/>
    <dgm:cxn modelId="{275C04C9-A3EF-4DA7-A3F2-8D828C7FBE38}" type="presParOf" srcId="{E8C6D1CD-3BF7-4375-9BD9-1DB3A0A453A5}" destId="{8D48F0AF-4769-42E4-B91E-173482146AAE}" srcOrd="4" destOrd="0" presId="urn:microsoft.com/office/officeart/2005/8/layout/arrow2"/>
    <dgm:cxn modelId="{E98FBEBF-2F46-4885-8C27-73B003E81342}" type="presParOf" srcId="{E8C6D1CD-3BF7-4375-9BD9-1DB3A0A453A5}" destId="{C477DEC6-FDE6-4BFC-862B-A55023ABBF2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832D8-5EAC-4E53-B117-7425DFEB005B}">
      <dsp:nvSpPr>
        <dsp:cNvPr id="0" name=""/>
        <dsp:cNvSpPr/>
      </dsp:nvSpPr>
      <dsp:spPr>
        <a:xfrm rot="19590008">
          <a:off x="1290481" y="1623256"/>
          <a:ext cx="4684961" cy="311947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93BAD9-B957-49EB-A764-AD91EFCF9F88}">
      <dsp:nvSpPr>
        <dsp:cNvPr id="0" name=""/>
        <dsp:cNvSpPr/>
      </dsp:nvSpPr>
      <dsp:spPr>
        <a:xfrm>
          <a:off x="2510375" y="4417849"/>
          <a:ext cx="172134" cy="1721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EA7D97-CF8F-4583-8946-D6EA778E4EC5}">
      <dsp:nvSpPr>
        <dsp:cNvPr id="0" name=""/>
        <dsp:cNvSpPr/>
      </dsp:nvSpPr>
      <dsp:spPr>
        <a:xfrm>
          <a:off x="2440639" y="4627050"/>
          <a:ext cx="2099213" cy="119583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210" tIns="0" rIns="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000" b="1" kern="1200" dirty="0" smtClean="0"/>
            <a:t>Συνεργασία</a:t>
          </a:r>
          <a:endParaRPr lang="en-GB" sz="3000" b="1" kern="1200" dirty="0"/>
        </a:p>
      </dsp:txBody>
      <dsp:txXfrm>
        <a:off x="2440639" y="4627050"/>
        <a:ext cx="2099213" cy="1195835"/>
      </dsp:txXfrm>
    </dsp:sp>
    <dsp:sp modelId="{9C7858E4-9322-4F0A-96E2-4058EC992C6C}">
      <dsp:nvSpPr>
        <dsp:cNvPr id="0" name=""/>
        <dsp:cNvSpPr/>
      </dsp:nvSpPr>
      <dsp:spPr>
        <a:xfrm>
          <a:off x="3298778" y="2674531"/>
          <a:ext cx="311165" cy="3111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875B5E-F3E8-450A-8693-8E31B1C75DD0}">
      <dsp:nvSpPr>
        <dsp:cNvPr id="0" name=""/>
        <dsp:cNvSpPr/>
      </dsp:nvSpPr>
      <dsp:spPr>
        <a:xfrm rot="10800000" flipV="1">
          <a:off x="2757504" y="3024331"/>
          <a:ext cx="3863039" cy="74993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880" tIns="0" rIns="0" bIns="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b="1" kern="1200" dirty="0" smtClean="0"/>
            <a:t>    Αλληλοκατανόηση</a:t>
          </a:r>
          <a:endParaRPr lang="en-GB" sz="3300" b="1" kern="1200" dirty="0"/>
        </a:p>
      </dsp:txBody>
      <dsp:txXfrm rot="-10800000">
        <a:off x="2757504" y="3024331"/>
        <a:ext cx="3863039" cy="749938"/>
      </dsp:txXfrm>
    </dsp:sp>
    <dsp:sp modelId="{8D48F0AF-4769-42E4-B91E-173482146AAE}">
      <dsp:nvSpPr>
        <dsp:cNvPr id="0" name=""/>
        <dsp:cNvSpPr/>
      </dsp:nvSpPr>
      <dsp:spPr>
        <a:xfrm>
          <a:off x="4392490" y="1296144"/>
          <a:ext cx="430335" cy="4303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77DEC6-FDE6-4BFC-862B-A55023ABBF25}">
      <dsp:nvSpPr>
        <dsp:cNvPr id="0" name=""/>
        <dsp:cNvSpPr/>
      </dsp:nvSpPr>
      <dsp:spPr>
        <a:xfrm rot="10800000" flipV="1">
          <a:off x="4199821" y="1698262"/>
          <a:ext cx="2114818" cy="127602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026" tIns="0" rIns="0" bIns="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b="1" kern="1200" dirty="0" smtClean="0"/>
            <a:t>Επιτυχία!</a:t>
          </a:r>
          <a:endParaRPr lang="en-GB" sz="3600" b="1" kern="1200" dirty="0"/>
        </a:p>
      </dsp:txBody>
      <dsp:txXfrm rot="-10800000">
        <a:off x="4199821" y="1698262"/>
        <a:ext cx="2114818" cy="1276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6121-7A16-450A-9D58-CCA965373452}" type="datetimeFigureOut">
              <a:rPr lang="el-GR" smtClean="0"/>
              <a:pPr/>
              <a:t>17/10/2016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F4B8-12BA-4B02-A003-D969187766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6121-7A16-450A-9D58-CCA965373452}" type="datetimeFigureOut">
              <a:rPr lang="el-GR" smtClean="0"/>
              <a:pPr/>
              <a:t>17/10/2016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F4B8-12BA-4B02-A003-D969187766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6121-7A16-450A-9D58-CCA965373452}" type="datetimeFigureOut">
              <a:rPr lang="el-GR" smtClean="0"/>
              <a:pPr/>
              <a:t>17/10/2016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F4B8-12BA-4B02-A003-D969187766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6121-7A16-450A-9D58-CCA965373452}" type="datetimeFigureOut">
              <a:rPr lang="el-GR" smtClean="0"/>
              <a:pPr/>
              <a:t>17/10/2016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F4B8-12BA-4B02-A003-D969187766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6121-7A16-450A-9D58-CCA965373452}" type="datetimeFigureOut">
              <a:rPr lang="el-GR" smtClean="0"/>
              <a:pPr/>
              <a:t>17/10/2016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F4B8-12BA-4B02-A003-D969187766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6121-7A16-450A-9D58-CCA965373452}" type="datetimeFigureOut">
              <a:rPr lang="el-GR" smtClean="0"/>
              <a:pPr/>
              <a:t>17/10/2016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F4B8-12BA-4B02-A003-D969187766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6121-7A16-450A-9D58-CCA965373452}" type="datetimeFigureOut">
              <a:rPr lang="el-GR" smtClean="0"/>
              <a:pPr/>
              <a:t>17/10/2016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F4B8-12BA-4B02-A003-D969187766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6121-7A16-450A-9D58-CCA965373452}" type="datetimeFigureOut">
              <a:rPr lang="el-GR" smtClean="0"/>
              <a:pPr/>
              <a:t>17/10/2016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F4B8-12BA-4B02-A003-D969187766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6121-7A16-450A-9D58-CCA965373452}" type="datetimeFigureOut">
              <a:rPr lang="el-GR" smtClean="0"/>
              <a:pPr/>
              <a:t>17/10/2016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F4B8-12BA-4B02-A003-D969187766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6121-7A16-450A-9D58-CCA965373452}" type="datetimeFigureOut">
              <a:rPr lang="el-GR" smtClean="0"/>
              <a:pPr/>
              <a:t>17/10/2016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F4B8-12BA-4B02-A003-D969187766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6121-7A16-450A-9D58-CCA965373452}" type="datetimeFigureOut">
              <a:rPr lang="el-GR" smtClean="0"/>
              <a:pPr/>
              <a:t>17/10/2016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F4B8-12BA-4B02-A003-D969187766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06121-7A16-450A-9D58-CCA965373452}" type="datetimeFigureOut">
              <a:rPr lang="el-GR" smtClean="0"/>
              <a:pPr/>
              <a:t>17/10/2016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EF4B8-12BA-4B02-A003-D9691877666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4632" cy="3456384"/>
          </a:xfrm>
        </p:spPr>
        <p:txBody>
          <a:bodyPr>
            <a:noAutofit/>
          </a:bodyPr>
          <a:lstStyle/>
          <a:p>
            <a:pPr algn="ctr"/>
            <a:r>
              <a:rPr lang="el-GR" sz="2000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el-GR" sz="20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el-GR" sz="6000" dirty="0" smtClean="0">
                <a:solidFill>
                  <a:schemeClr val="tx2">
                    <a:lumMod val="25000"/>
                  </a:schemeClr>
                </a:solidFill>
              </a:rPr>
              <a:t>Ομαλή μετάβαση από το Δημοτικό στο Γυμνάσιο</a:t>
            </a:r>
            <a:endParaRPr lang="el-GR" sz="60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179512" y="4005064"/>
            <a:ext cx="6544816" cy="2304256"/>
          </a:xfrm>
        </p:spPr>
        <p:txBody>
          <a:bodyPr>
            <a:normAutofit fontScale="25000" lnSpcReduction="20000"/>
          </a:bodyPr>
          <a:lstStyle/>
          <a:p>
            <a:endParaRPr lang="el-GR" dirty="0" smtClean="0"/>
          </a:p>
          <a:p>
            <a:endParaRPr lang="el-GR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endParaRPr lang="el-GR" dirty="0" smtClean="0"/>
          </a:p>
          <a:p>
            <a:pPr algn="l"/>
            <a:endParaRPr lang="el-G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el-GR" sz="12800" b="1" dirty="0" smtClean="0">
                <a:solidFill>
                  <a:schemeClr val="accent6">
                    <a:lumMod val="50000"/>
                  </a:schemeClr>
                </a:solidFill>
              </a:rPr>
              <a:t>Κύρκος Νικόλας,      </a:t>
            </a:r>
          </a:p>
          <a:p>
            <a:pPr algn="l"/>
            <a:r>
              <a:rPr lang="el-GR" sz="12800" b="1" dirty="0" smtClean="0">
                <a:solidFill>
                  <a:schemeClr val="accent6">
                    <a:lumMod val="50000"/>
                  </a:schemeClr>
                </a:solidFill>
              </a:rPr>
              <a:t>Καθηγητής Συμβουλευτικής και Επαγγελματικής Αγωγής</a:t>
            </a:r>
            <a:endParaRPr lang="el-GR" sz="1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04056"/>
          </a:xfrm>
        </p:spPr>
        <p:txBody>
          <a:bodyPr>
            <a:noAutofit/>
          </a:bodyPr>
          <a:lstStyle/>
          <a:p>
            <a:r>
              <a:rPr lang="el-GR" sz="3600" b="1" dirty="0" smtClean="0">
                <a:solidFill>
                  <a:srgbClr val="C00000"/>
                </a:solidFill>
              </a:rPr>
              <a:t>Τι μπορούν να κάνουν οι μαθητές</a:t>
            </a:r>
            <a:br>
              <a:rPr lang="el-GR" sz="3600" b="1" dirty="0" smtClean="0">
                <a:solidFill>
                  <a:srgbClr val="C00000"/>
                </a:solidFill>
              </a:rPr>
            </a:br>
            <a:r>
              <a:rPr lang="el-GR" sz="3600" b="1" dirty="0" smtClean="0">
                <a:solidFill>
                  <a:srgbClr val="C00000"/>
                </a:solidFill>
              </a:rPr>
              <a:t>(περιβάλλον σχολείου)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25658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l-GR" sz="3600" b="1" dirty="0" smtClean="0">
                <a:latin typeface="Calibri" pitchFamily="34" charset="0"/>
              </a:rPr>
              <a:t> Μαθαίνουμε μαζί…..</a:t>
            </a:r>
          </a:p>
          <a:p>
            <a:pPr>
              <a:spcBef>
                <a:spcPts val="0"/>
              </a:spcBef>
            </a:pPr>
            <a:endParaRPr lang="el-GR" sz="300" b="1" dirty="0" smtClean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l-GR" sz="3600" b="1" dirty="0" smtClean="0">
                <a:latin typeface="Calibri" pitchFamily="34" charset="0"/>
              </a:rPr>
              <a:t> Συνεργαζόμαστε…….</a:t>
            </a:r>
          </a:p>
          <a:p>
            <a:pPr>
              <a:spcBef>
                <a:spcPts val="0"/>
              </a:spcBef>
            </a:pPr>
            <a:endParaRPr lang="el-GR" sz="600" b="1" dirty="0" smtClean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l-GR" sz="3600" b="1" dirty="0" smtClean="0">
                <a:latin typeface="Calibri" pitchFamily="34" charset="0"/>
              </a:rPr>
              <a:t> Μοιραζόμαστε…… </a:t>
            </a:r>
          </a:p>
          <a:p>
            <a:pPr>
              <a:spcBef>
                <a:spcPts val="0"/>
              </a:spcBef>
            </a:pPr>
            <a:endParaRPr lang="el-GR" sz="600" b="1" dirty="0" smtClean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l-GR" sz="3600" b="1" dirty="0" smtClean="0">
                <a:latin typeface="Calibri" pitchFamily="34" charset="0"/>
              </a:rPr>
              <a:t> Εκφραζόμαστε…….</a:t>
            </a:r>
          </a:p>
          <a:p>
            <a:pPr>
              <a:spcBef>
                <a:spcPts val="0"/>
              </a:spcBef>
              <a:buNone/>
            </a:pPr>
            <a:endParaRPr lang="el-GR" sz="600" b="1" dirty="0" smtClean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l-GR" sz="3600" b="1" dirty="0" smtClean="0">
                <a:latin typeface="Calibri" pitchFamily="34" charset="0"/>
              </a:rPr>
              <a:t> Χαλαρώνουμε…….</a:t>
            </a:r>
          </a:p>
          <a:p>
            <a:pPr>
              <a:spcBef>
                <a:spcPts val="0"/>
              </a:spcBef>
            </a:pPr>
            <a:endParaRPr lang="el-GR" sz="600" b="1" dirty="0" smtClean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l-GR" sz="3600" b="1" dirty="0" smtClean="0">
                <a:latin typeface="Calibri" pitchFamily="34" charset="0"/>
              </a:rPr>
              <a:t> Δημιουργούμε…….</a:t>
            </a:r>
          </a:p>
          <a:p>
            <a:pPr>
              <a:spcBef>
                <a:spcPts val="0"/>
              </a:spcBef>
            </a:pPr>
            <a:endParaRPr lang="el-GR" sz="600" b="1" dirty="0" smtClean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l-GR" sz="3600" b="1" dirty="0" smtClean="0">
                <a:latin typeface="Calibri" pitchFamily="34" charset="0"/>
              </a:rPr>
              <a:t> Εμπιστευόμαστε την ομάδα……..</a:t>
            </a:r>
          </a:p>
          <a:p>
            <a:pPr>
              <a:spcBef>
                <a:spcPts val="0"/>
              </a:spcBef>
              <a:buNone/>
            </a:pPr>
            <a:endParaRPr lang="el-GR" sz="300" b="1" dirty="0" smtClean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l-GR" sz="3600" b="1" dirty="0" smtClean="0">
                <a:latin typeface="Calibri" pitchFamily="34" charset="0"/>
              </a:rPr>
              <a:t> Εκφραζόμαστε, μιλάμε, ακούμε……</a:t>
            </a:r>
          </a:p>
          <a:p>
            <a:pPr>
              <a:spcBef>
                <a:spcPts val="0"/>
              </a:spcBef>
            </a:pPr>
            <a:endParaRPr lang="el-GR" sz="300" b="1" dirty="0" smtClean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l-GR" sz="3600" b="1" dirty="0" smtClean="0">
                <a:latin typeface="Calibri" pitchFamily="34" charset="0"/>
              </a:rPr>
              <a:t> Δενόμαστε, αναπτύσσουμε φιλίες…..</a:t>
            </a:r>
          </a:p>
          <a:p>
            <a:pPr>
              <a:spcBef>
                <a:spcPts val="0"/>
              </a:spcBef>
              <a:buNone/>
            </a:pPr>
            <a:endParaRPr lang="el-GR" sz="3600" b="1" dirty="0" smtClean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endParaRPr lang="el-GR" sz="600" b="1" dirty="0" smtClean="0">
              <a:latin typeface="Calibri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l-GR" sz="300" b="1" dirty="0" smtClean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endParaRPr lang="el-GR" sz="3600" b="1" dirty="0" smtClean="0">
              <a:latin typeface="Calibri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l-GR" sz="3600" b="1" dirty="0" smtClean="0">
              <a:latin typeface="Calibri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l-GR" sz="3600" b="1" dirty="0" smtClean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l-GR" sz="3600" b="1" dirty="0" smtClean="0">
                <a:latin typeface="Calibri" pitchFamily="34" charset="0"/>
              </a:rPr>
              <a:t> Περνάμε καλά, νιώθουμε όμορφα……</a:t>
            </a:r>
            <a:endParaRPr lang="el-GR" sz="3600" b="1" dirty="0" smtClean="0"/>
          </a:p>
        </p:txBody>
      </p:sp>
      <p:pic>
        <p:nvPicPr>
          <p:cNvPr id="4" name="Picture 4" descr="C:\Users\User\Desktop\stock-photo-illustration-of-multicultural-children-holding-hands-symbolizing-world-unity-and-peace-445241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124744"/>
            <a:ext cx="4355976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l-GR" sz="3600" b="1" dirty="0" smtClean="0">
                <a:solidFill>
                  <a:srgbClr val="C00000"/>
                </a:solidFill>
              </a:rPr>
              <a:t>Τι μπορούν να κάνουν οι μαθητές</a:t>
            </a:r>
            <a:br>
              <a:rPr lang="el-GR" sz="3600" b="1" dirty="0" smtClean="0">
                <a:solidFill>
                  <a:srgbClr val="C00000"/>
                </a:solidFill>
              </a:rPr>
            </a:br>
            <a:r>
              <a:rPr lang="el-GR" sz="3600" b="1" dirty="0" smtClean="0">
                <a:solidFill>
                  <a:srgbClr val="C00000"/>
                </a:solidFill>
              </a:rPr>
              <a:t>(αποτελεσματική μελέτη)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 smtClean="0"/>
              <a:t>Οργάνωση στρατηγικής μελέτης και υλικού (βιβλία, τετράδια, σημειώσεις)</a:t>
            </a:r>
          </a:p>
          <a:p>
            <a:endParaRPr lang="el-GR" sz="400" b="1" dirty="0" smtClean="0"/>
          </a:p>
          <a:p>
            <a:r>
              <a:rPr lang="el-GR" b="1" dirty="0" smtClean="0"/>
              <a:t>Ξεκάθαρο πρόγραμμα (ωράρια,                    προτεραιότητες, υποχρεώσεις) </a:t>
            </a:r>
          </a:p>
          <a:p>
            <a:endParaRPr lang="el-GR" sz="400" b="1" dirty="0" smtClean="0"/>
          </a:p>
          <a:p>
            <a:r>
              <a:rPr lang="el-GR" b="1" dirty="0" smtClean="0"/>
              <a:t>Σταθερό περιβάλλον μελέτης                              χωρίς περισπασμούς </a:t>
            </a:r>
          </a:p>
          <a:p>
            <a:endParaRPr lang="el-GR" sz="400" b="1" dirty="0" smtClean="0"/>
          </a:p>
          <a:p>
            <a:r>
              <a:rPr lang="el-GR" b="1" dirty="0" smtClean="0"/>
              <a:t>Χρόνος – Ευκαιρία για                                          επανάληψη</a:t>
            </a:r>
          </a:p>
          <a:p>
            <a:endParaRPr lang="el-GR" sz="400" b="1" dirty="0" smtClean="0"/>
          </a:p>
          <a:p>
            <a:r>
              <a:rPr lang="el-GR" b="1" dirty="0" smtClean="0"/>
              <a:t>Όχι στο διάβασμα της τελευταίας στιγμής</a:t>
            </a:r>
          </a:p>
          <a:p>
            <a:endParaRPr lang="el-GR" sz="400" b="1" dirty="0" smtClean="0"/>
          </a:p>
          <a:p>
            <a:r>
              <a:rPr lang="el-GR" b="1" dirty="0" smtClean="0"/>
              <a:t>Ώρα για ξεκούραση, διάλειμμα, ψυχαγωγία</a:t>
            </a:r>
          </a:p>
          <a:p>
            <a:endParaRPr lang="el-GR" sz="400" b="1" dirty="0" smtClean="0"/>
          </a:p>
          <a:p>
            <a:r>
              <a:rPr lang="el-GR" b="1" dirty="0" smtClean="0"/>
              <a:t>Σωστή και ποιοτική διατροφή</a:t>
            </a:r>
          </a:p>
          <a:p>
            <a:endParaRPr lang="en-GB" dirty="0"/>
          </a:p>
        </p:txBody>
      </p:sp>
      <p:pic>
        <p:nvPicPr>
          <p:cNvPr id="2050" name="Picture 2" descr="C:\Users\User\Desktop\kids-study-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628800"/>
            <a:ext cx="3635896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360040"/>
          </a:xfrm>
        </p:spPr>
        <p:txBody>
          <a:bodyPr>
            <a:noAutofit/>
          </a:bodyPr>
          <a:lstStyle/>
          <a:p>
            <a:r>
              <a:rPr lang="el-GR" sz="3300" b="1" dirty="0" smtClean="0">
                <a:solidFill>
                  <a:srgbClr val="C00000"/>
                </a:solidFill>
              </a:rPr>
              <a:t>Τι μπορούν να κάνουν οι μαθητές</a:t>
            </a:r>
            <a:br>
              <a:rPr lang="el-GR" sz="3300" b="1" dirty="0" smtClean="0">
                <a:solidFill>
                  <a:srgbClr val="C00000"/>
                </a:solidFill>
              </a:rPr>
            </a:br>
            <a:r>
              <a:rPr lang="el-GR" sz="3300" b="1" dirty="0" smtClean="0">
                <a:solidFill>
                  <a:srgbClr val="C00000"/>
                </a:solidFill>
              </a:rPr>
              <a:t>(διαγώνισμα - εξέταση)</a:t>
            </a:r>
            <a:endParaRPr lang="en-GB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 smtClean="0"/>
              <a:t>Αποφυγή όσων μου προκαλούν  άγχος (το άγχος  είναι κολλητικό)</a:t>
            </a:r>
          </a:p>
          <a:p>
            <a:r>
              <a:rPr lang="el-GR" b="1" dirty="0" smtClean="0"/>
              <a:t>Αδιαφορία στο πώς                                                                                 γράφουν και τι κάνουν οι                                                  άλλοι</a:t>
            </a:r>
          </a:p>
          <a:p>
            <a:r>
              <a:rPr lang="el-GR" b="1" dirty="0" smtClean="0"/>
              <a:t>Επικεντρώνομαι σε όσα                                                  γνωρίζω</a:t>
            </a:r>
          </a:p>
          <a:p>
            <a:r>
              <a:rPr lang="el-GR" b="1" dirty="0" smtClean="0"/>
              <a:t>Έλεγχος πρώτα όλου του                                                   γραπτού – Οργάνωση χρόνου</a:t>
            </a:r>
          </a:p>
          <a:p>
            <a:r>
              <a:rPr lang="el-GR" b="1" dirty="0" smtClean="0"/>
              <a:t>Ρωτώ τον εαυτό μου</a:t>
            </a:r>
            <a:r>
              <a:rPr lang="en-GB" b="1" dirty="0" smtClean="0"/>
              <a:t>: </a:t>
            </a:r>
            <a:r>
              <a:rPr lang="el-GR" b="1" dirty="0" smtClean="0"/>
              <a:t>«Τι είναι το χειρότερο που μπορεί να συμβεί</a:t>
            </a:r>
            <a:r>
              <a:rPr lang="en-GB" b="1" dirty="0" smtClean="0"/>
              <a:t>;</a:t>
            </a:r>
            <a:r>
              <a:rPr lang="el-GR" b="1" dirty="0" smtClean="0"/>
              <a:t>» Είναι λιγάκι απίθανο να έρθει το τέλος του κόσμου αν δεν πάω καλά σε μια εξέταση!</a:t>
            </a:r>
            <a:endParaRPr lang="en-GB" b="1" dirty="0"/>
          </a:p>
        </p:txBody>
      </p:sp>
      <p:pic>
        <p:nvPicPr>
          <p:cNvPr id="3074" name="Picture 2" descr="C:\Users\User\Desktop\test-taking-clipart-taking-a-test-clip-art-tEm37e-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28800"/>
            <a:ext cx="4572000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Τελικός στόχος…………….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-2124744" y="476673"/>
          <a:ext cx="6620544" cy="5976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 descr="http://2.bp.blogspot.com/_dR2248KTLUs/TVG3dHzWktI/AAAAAAAABOo/MJDEdgOleIA/s1600/book%2Bstep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1124744"/>
            <a:ext cx="4297181" cy="53285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C00000"/>
                </a:solidFill>
              </a:rPr>
              <a:t>Άλλωστε…………….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8640960" cy="4525963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l-GR" sz="5400" b="1" dirty="0" smtClean="0">
                <a:solidFill>
                  <a:srgbClr val="373B43"/>
                </a:solidFill>
                <a:latin typeface="Calibri" pitchFamily="34" charset="0"/>
              </a:rPr>
              <a:t>«Ό,τι αντιμετωπίζεται μπορεί να μην αλλάζει </a:t>
            </a:r>
            <a:r>
              <a:rPr lang="en-GB" sz="5400" b="1" dirty="0" smtClean="0">
                <a:solidFill>
                  <a:srgbClr val="373B43"/>
                </a:solidFill>
                <a:latin typeface="Calibri" pitchFamily="34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l-GR" sz="5400" b="1" dirty="0" smtClean="0">
                <a:solidFill>
                  <a:srgbClr val="373B43"/>
                </a:solidFill>
                <a:latin typeface="Calibri" pitchFamily="34" charset="0"/>
              </a:rPr>
              <a:t>πάντα, αλλά τίποτα δεν μπορεί να  αλλάξει </a:t>
            </a:r>
          </a:p>
          <a:p>
            <a:pPr>
              <a:spcBef>
                <a:spcPts val="0"/>
              </a:spcBef>
              <a:buNone/>
            </a:pPr>
            <a:r>
              <a:rPr lang="el-GR" sz="5400" b="1" dirty="0" smtClean="0">
                <a:solidFill>
                  <a:srgbClr val="373B43"/>
                </a:solidFill>
                <a:latin typeface="Calibri" pitchFamily="34" charset="0"/>
              </a:rPr>
              <a:t>εάν δεν αντιμετωπιστεί!»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l-GR" sz="4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l-GR" sz="4400" b="1" dirty="0" smtClean="0">
                <a:solidFill>
                  <a:srgbClr val="C00000"/>
                </a:solidFill>
              </a:rPr>
              <a:t>Σας ευχαριστώ πολύ!</a:t>
            </a:r>
            <a:endParaRPr lang="en-GB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Γυμνάσιο Λινόπετρας</a:t>
            </a:r>
            <a:br>
              <a:rPr lang="el-GR" b="1" dirty="0" smtClean="0">
                <a:solidFill>
                  <a:srgbClr val="C00000"/>
                </a:solidFill>
              </a:rPr>
            </a:br>
            <a:r>
              <a:rPr lang="el-GR" b="1" dirty="0" smtClean="0">
                <a:solidFill>
                  <a:srgbClr val="C00000"/>
                </a:solidFill>
              </a:rPr>
              <a:t>Μαθητές από………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324528" cy="5661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800" b="1" dirty="0" smtClean="0"/>
              <a:t>31 Περιφέρειες - Κοινότητες</a:t>
            </a:r>
          </a:p>
          <a:p>
            <a:pPr algn="just"/>
            <a:r>
              <a:rPr lang="el-GR" b="1" u="sng" dirty="0" smtClean="0"/>
              <a:t>Δημοτικά</a:t>
            </a:r>
          </a:p>
          <a:p>
            <a:pPr marL="0" indent="0" algn="just">
              <a:buNone/>
            </a:pPr>
            <a:r>
              <a:rPr lang="el-GR" dirty="0" smtClean="0"/>
              <a:t>   (</a:t>
            </a:r>
            <a:r>
              <a:rPr lang="el-GR" dirty="0" err="1" smtClean="0"/>
              <a:t>Ζυγίου</a:t>
            </a:r>
            <a:r>
              <a:rPr lang="el-GR" dirty="0" smtClean="0"/>
              <a:t>-Μαρί, Μονής-</a:t>
            </a:r>
            <a:r>
              <a:rPr lang="el-GR" dirty="0" err="1" smtClean="0"/>
              <a:t>Μοναγρουλίου</a:t>
            </a:r>
            <a:r>
              <a:rPr lang="el-GR" dirty="0" smtClean="0"/>
              <a:t>, </a:t>
            </a:r>
            <a:r>
              <a:rPr lang="el-GR" dirty="0" err="1" smtClean="0"/>
              <a:t>Καλαβασού</a:t>
            </a:r>
            <a:r>
              <a:rPr lang="el-GR" dirty="0"/>
              <a:t>,</a:t>
            </a:r>
            <a:r>
              <a:rPr lang="el-GR" dirty="0" smtClean="0"/>
              <a:t>     </a:t>
            </a:r>
            <a:endParaRPr lang="el-GR" dirty="0"/>
          </a:p>
          <a:p>
            <a:pPr marL="0" indent="0" algn="just">
              <a:buNone/>
            </a:pPr>
            <a:r>
              <a:rPr lang="el-GR" dirty="0" smtClean="0"/>
              <a:t>    </a:t>
            </a:r>
            <a:r>
              <a:rPr lang="el-GR" dirty="0" err="1" smtClean="0"/>
              <a:t>Μουταγιάκας</a:t>
            </a:r>
            <a:r>
              <a:rPr lang="el-GR" dirty="0"/>
              <a:t>, </a:t>
            </a:r>
            <a:r>
              <a:rPr lang="el-GR" dirty="0" smtClean="0"/>
              <a:t>    Λινόπετρας,    Ποτ</a:t>
            </a:r>
            <a:r>
              <a:rPr lang="el-GR" dirty="0"/>
              <a:t>. </a:t>
            </a:r>
            <a:r>
              <a:rPr lang="el-GR" dirty="0" err="1" smtClean="0"/>
              <a:t>Γερμασόγειας</a:t>
            </a:r>
            <a:r>
              <a:rPr lang="el-GR" dirty="0" smtClean="0"/>
              <a:t> </a:t>
            </a:r>
            <a:endParaRPr lang="el-GR" dirty="0"/>
          </a:p>
          <a:p>
            <a:pPr marL="0" indent="0" algn="just">
              <a:buNone/>
            </a:pPr>
            <a:r>
              <a:rPr lang="el-GR" dirty="0" smtClean="0"/>
              <a:t>    Α</a:t>
            </a:r>
            <a:r>
              <a:rPr lang="el-GR" dirty="0"/>
              <a:t>΄ (</a:t>
            </a:r>
            <a:r>
              <a:rPr lang="el-GR" dirty="0" err="1"/>
              <a:t>Χριστάκειο</a:t>
            </a:r>
            <a:r>
              <a:rPr lang="el-GR" dirty="0" smtClean="0"/>
              <a:t>),  Ποτ. </a:t>
            </a:r>
            <a:r>
              <a:rPr lang="el-GR" dirty="0" err="1" smtClean="0"/>
              <a:t>Γερμασόγειας</a:t>
            </a:r>
            <a:r>
              <a:rPr lang="el-GR" dirty="0"/>
              <a:t> </a:t>
            </a:r>
            <a:r>
              <a:rPr lang="el-GR" dirty="0" smtClean="0"/>
              <a:t> Β΄ (</a:t>
            </a:r>
            <a:r>
              <a:rPr lang="en-US" dirty="0"/>
              <a:t>Columbia), </a:t>
            </a:r>
            <a:r>
              <a:rPr lang="el-GR" dirty="0" smtClean="0"/>
              <a:t>      </a:t>
            </a:r>
          </a:p>
          <a:p>
            <a:pPr marL="0" indent="0" algn="just">
              <a:buNone/>
            </a:pPr>
            <a:r>
              <a:rPr lang="el-GR" dirty="0"/>
              <a:t> </a:t>
            </a:r>
            <a:r>
              <a:rPr lang="el-GR" dirty="0" smtClean="0"/>
              <a:t>   Περιφερειακό  </a:t>
            </a:r>
            <a:r>
              <a:rPr lang="el-GR" dirty="0" err="1" smtClean="0"/>
              <a:t>Γερμασόγειας</a:t>
            </a:r>
            <a:r>
              <a:rPr lang="el-GR" dirty="0" smtClean="0"/>
              <a:t>,   </a:t>
            </a:r>
            <a:r>
              <a:rPr lang="el-GR" dirty="0" err="1" smtClean="0"/>
              <a:t>Παρεκκλησιάς</a:t>
            </a:r>
            <a:r>
              <a:rPr lang="el-GR" dirty="0" smtClean="0"/>
              <a:t>,   ΚΖ΄ </a:t>
            </a:r>
          </a:p>
          <a:p>
            <a:pPr marL="0" indent="0" algn="just">
              <a:buNone/>
            </a:pPr>
            <a:r>
              <a:rPr lang="el-GR" dirty="0"/>
              <a:t> </a:t>
            </a:r>
            <a:r>
              <a:rPr lang="el-GR" dirty="0" smtClean="0"/>
              <a:t>   Δημοτικό</a:t>
            </a:r>
            <a:r>
              <a:rPr lang="el-GR" dirty="0"/>
              <a:t>, </a:t>
            </a:r>
            <a:r>
              <a:rPr lang="el-GR" dirty="0" smtClean="0"/>
              <a:t> Πύργου,   </a:t>
            </a:r>
            <a:r>
              <a:rPr lang="el-GR" dirty="0" err="1" smtClean="0"/>
              <a:t>Μαρωνίου</a:t>
            </a:r>
            <a:r>
              <a:rPr lang="el-GR" dirty="0" smtClean="0"/>
              <a:t>  –  </a:t>
            </a:r>
            <a:r>
              <a:rPr lang="el-GR" dirty="0" err="1" smtClean="0"/>
              <a:t>Ψεματισμένου</a:t>
            </a:r>
            <a:r>
              <a:rPr lang="el-GR" dirty="0" smtClean="0"/>
              <a:t>, </a:t>
            </a:r>
          </a:p>
          <a:p>
            <a:pPr marL="0" indent="0" algn="just">
              <a:buNone/>
            </a:pPr>
            <a:r>
              <a:rPr lang="el-GR" dirty="0"/>
              <a:t> </a:t>
            </a:r>
            <a:r>
              <a:rPr lang="el-GR" dirty="0" smtClean="0"/>
              <a:t>   ΚΣΤ΄ </a:t>
            </a:r>
            <a:r>
              <a:rPr lang="el-GR" dirty="0" err="1" smtClean="0"/>
              <a:t>Τρυχερούσας</a:t>
            </a:r>
            <a:r>
              <a:rPr lang="el-GR" dirty="0" smtClean="0"/>
              <a:t>, </a:t>
            </a:r>
            <a:r>
              <a:rPr lang="el-GR" dirty="0" err="1" smtClean="0"/>
              <a:t>ΚΑ΄Δημοτικό</a:t>
            </a:r>
            <a:r>
              <a:rPr lang="el-GR" dirty="0" smtClean="0"/>
              <a:t>, ΣΤ΄ Αγ. </a:t>
            </a:r>
            <a:r>
              <a:rPr lang="el-GR" dirty="0" err="1" smtClean="0"/>
              <a:t>Νικολαόυ</a:t>
            </a:r>
            <a:r>
              <a:rPr lang="el-GR" dirty="0" smtClean="0"/>
              <a:t>,</a:t>
            </a:r>
          </a:p>
          <a:p>
            <a:pPr marL="0" indent="0" algn="just">
              <a:buNone/>
            </a:pPr>
            <a:r>
              <a:rPr lang="el-GR" dirty="0"/>
              <a:t> </a:t>
            </a:r>
            <a:r>
              <a:rPr lang="el-GR" dirty="0" smtClean="0"/>
              <a:t>   Β΄ Αγ. Αθανασίου)</a:t>
            </a:r>
            <a:endParaRPr lang="el-GR" dirty="0"/>
          </a:p>
          <a:p>
            <a:pPr algn="just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45104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5527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l-GR" sz="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l-GR" sz="38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l-GR" sz="3800" b="1" dirty="0">
                <a:solidFill>
                  <a:schemeClr val="accent1">
                    <a:lumMod val="75000"/>
                  </a:schemeClr>
                </a:solidFill>
              </a:rPr>
              <a:t>διάστημα Μάρτιος – Απρίλιος)</a:t>
            </a:r>
          </a:p>
          <a:p>
            <a:pPr marL="0" indent="0" algn="ctr">
              <a:buNone/>
            </a:pPr>
            <a:endParaRPr lang="el-GR" sz="1600" b="1" dirty="0" smtClean="0"/>
          </a:p>
          <a:p>
            <a:r>
              <a:rPr lang="el-GR" sz="3800" b="1" dirty="0" smtClean="0"/>
              <a:t>Επισκέψεις – Ξεναγήσεις Μαθητών Στ΄ Τάξης Δημοτικών Σχολείων στο Γυμνάσιο</a:t>
            </a:r>
          </a:p>
          <a:p>
            <a:pPr marL="0" indent="0">
              <a:buNone/>
            </a:pPr>
            <a:endParaRPr lang="el-GR" sz="1600" b="1" dirty="0" smtClean="0"/>
          </a:p>
          <a:p>
            <a:r>
              <a:rPr lang="el-GR" sz="3800" b="1" dirty="0" smtClean="0"/>
              <a:t>Διαχωρισμός σε ομάδες και παρακολούθηση διδασκαλίας-μαθήματος</a:t>
            </a:r>
          </a:p>
          <a:p>
            <a:pPr marL="0" indent="0">
              <a:buNone/>
            </a:pPr>
            <a:endParaRPr lang="el-GR" sz="1600" b="1" dirty="0" smtClean="0"/>
          </a:p>
          <a:p>
            <a:r>
              <a:rPr lang="el-GR" sz="3800" b="1" dirty="0" smtClean="0"/>
              <a:t>Ετοιμασία «πακέτου» βιβλίων / εγχειρίδιων εξεταζομένων μαθημάτων Α΄ Γυμνασίου (επίδοση στους δασκάλους)</a:t>
            </a:r>
          </a:p>
          <a:p>
            <a:pPr algn="just"/>
            <a:endParaRPr lang="el-GR" sz="3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2840" y="-1899592"/>
            <a:ext cx="1748880" cy="360040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4100" b="1" dirty="0">
                <a:solidFill>
                  <a:schemeClr val="accent1">
                    <a:lumMod val="75000"/>
                  </a:schemeClr>
                </a:solidFill>
              </a:rPr>
              <a:t>(διάστημα Μάρτιος – </a:t>
            </a:r>
            <a:r>
              <a:rPr lang="el-GR" sz="4100" b="1" dirty="0" smtClean="0">
                <a:solidFill>
                  <a:schemeClr val="accent1">
                    <a:lumMod val="75000"/>
                  </a:schemeClr>
                </a:solidFill>
              </a:rPr>
              <a:t>Απρίλιος συνέχεια)</a:t>
            </a:r>
          </a:p>
          <a:p>
            <a:pPr marL="0" indent="0" algn="ctr">
              <a:buNone/>
            </a:pPr>
            <a:endParaRPr lang="el-GR" sz="1200" b="1" dirty="0" smtClean="0"/>
          </a:p>
          <a:p>
            <a:r>
              <a:rPr lang="el-GR" sz="3800" b="1" dirty="0" smtClean="0"/>
              <a:t>Ενημερωτική συνάντηση με μαθητές και δασκάλους (Σ.Ε.Α. και Δ/</a:t>
            </a:r>
            <a:r>
              <a:rPr lang="el-GR" sz="3800" b="1" dirty="0" err="1" smtClean="0"/>
              <a:t>ντης</a:t>
            </a:r>
            <a:r>
              <a:rPr lang="el-GR" sz="3800" b="1" dirty="0" smtClean="0"/>
              <a:t>)</a:t>
            </a:r>
            <a:endParaRPr lang="el-GR" sz="3800" b="1" dirty="0"/>
          </a:p>
          <a:p>
            <a:pPr marL="0" indent="0">
              <a:buNone/>
            </a:pPr>
            <a:endParaRPr lang="el-GR" sz="1600" b="1" dirty="0"/>
          </a:p>
          <a:p>
            <a:r>
              <a:rPr lang="el-GR" sz="3800" b="1" dirty="0" smtClean="0"/>
              <a:t>Ετοιμασία και επίδοση στους μαθητές πληροφοριακού εντύπου για το Γυμνάσιο (βασικές παράμετροι λειτουργίας και ωρολόγιο πρόγραμμα)</a:t>
            </a:r>
            <a:endParaRPr lang="el-GR" sz="3800" b="1" dirty="0"/>
          </a:p>
          <a:p>
            <a:pPr marL="0" indent="0" algn="just">
              <a:buNone/>
            </a:pPr>
            <a:endParaRPr lang="el-GR" sz="3800" b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76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10116616" y="548680"/>
            <a:ext cx="133672" cy="346050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/>
          <a:lstStyle/>
          <a:p>
            <a:pPr marL="0" indent="0" algn="ctr">
              <a:buNone/>
            </a:pPr>
            <a:endParaRPr lang="en-GB" sz="500" b="1" dirty="0" smtClean="0"/>
          </a:p>
          <a:p>
            <a:pPr marL="0" indent="0" algn="ctr">
              <a:buNone/>
            </a:pPr>
            <a:r>
              <a:rPr lang="el-GR" sz="38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l-GR" sz="3800" b="1" dirty="0">
                <a:solidFill>
                  <a:schemeClr val="accent1">
                    <a:lumMod val="75000"/>
                  </a:schemeClr>
                </a:solidFill>
              </a:rPr>
              <a:t>διάστημα </a:t>
            </a:r>
            <a:r>
              <a:rPr lang="el-GR" sz="3800" b="1" dirty="0" smtClean="0">
                <a:solidFill>
                  <a:schemeClr val="accent1">
                    <a:lumMod val="75000"/>
                  </a:schemeClr>
                </a:solidFill>
              </a:rPr>
              <a:t>Μάιος – Ιούνιος)</a:t>
            </a:r>
            <a:endParaRPr lang="el-GR" sz="3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l-GR" sz="1600" b="1" dirty="0"/>
          </a:p>
          <a:p>
            <a:r>
              <a:rPr lang="el-GR" sz="3800" b="1" dirty="0" smtClean="0"/>
              <a:t>Επίσκεψη Καθηγητή Σ.Ε.Α στα Δημοτικά (έγκαιρη και σφαιρική ενημέρωση για τα παιδιά που θα φοιτήσουν στο Γυμνάσιο / επίδοση ερωτηματολογίου για συμπλήρωση από γονείς </a:t>
            </a:r>
            <a:r>
              <a:rPr lang="en-GB" sz="3800" b="1" dirty="0" smtClean="0"/>
              <a:t>- </a:t>
            </a:r>
            <a:r>
              <a:rPr lang="el-GR" sz="3800" b="1" dirty="0" smtClean="0"/>
              <a:t>κηδεμόνες και προσκόμιση του κατά την περίοδο των εγγραφών)</a:t>
            </a:r>
            <a:endParaRPr lang="el-GR" sz="3800" b="1" dirty="0"/>
          </a:p>
          <a:p>
            <a:pPr marL="0" indent="0" algn="just">
              <a:buNone/>
            </a:pPr>
            <a:endParaRPr lang="el-GR" sz="1200" b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213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8704" y="476672"/>
            <a:ext cx="45719" cy="634082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61926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l-GR" sz="4100" b="1" dirty="0">
                <a:solidFill>
                  <a:schemeClr val="accent1">
                    <a:lumMod val="75000"/>
                  </a:schemeClr>
                </a:solidFill>
              </a:rPr>
              <a:t>(διάστημα </a:t>
            </a:r>
            <a:r>
              <a:rPr lang="el-GR" sz="4100" b="1" dirty="0" smtClean="0">
                <a:solidFill>
                  <a:schemeClr val="accent1">
                    <a:lumMod val="75000"/>
                  </a:schemeClr>
                </a:solidFill>
              </a:rPr>
              <a:t>Σεπτέμβριος - Οκτώβριος)</a:t>
            </a:r>
            <a:endParaRPr lang="el-GR" sz="41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l-GR" sz="1050" b="1" dirty="0"/>
          </a:p>
          <a:p>
            <a:r>
              <a:rPr lang="el-GR" sz="4100" b="1" dirty="0" smtClean="0"/>
              <a:t>Ξενάγηση μαθητών στους χώρους του σχολείου</a:t>
            </a:r>
            <a:endParaRPr lang="el-GR" sz="4100" b="1" dirty="0"/>
          </a:p>
          <a:p>
            <a:pPr marL="0" indent="0">
              <a:buNone/>
            </a:pPr>
            <a:endParaRPr lang="el-GR" sz="1700" b="1" dirty="0"/>
          </a:p>
          <a:p>
            <a:r>
              <a:rPr lang="el-GR" sz="4100" b="1" dirty="0" smtClean="0"/>
              <a:t>Επίσκεψη Καθηγητή Σ.Ε.Α. σε όλες τις Α΄ Τάξεις (επίλυση απορροιών, συμπλήρωση ερωτηματολογίου, σκιαγράφηση ρόλων και υποχρεώσεων κτλ.)</a:t>
            </a:r>
          </a:p>
          <a:p>
            <a:pPr marL="0" indent="0">
              <a:buNone/>
            </a:pPr>
            <a:endParaRPr lang="el-GR" sz="1700" b="1" dirty="0" smtClean="0"/>
          </a:p>
          <a:p>
            <a:r>
              <a:rPr lang="el-GR" sz="4100" b="1" dirty="0" smtClean="0"/>
              <a:t>Συνεντεύξεις – Γνωριμία με αριθμό μαθητών (γραφείο Σ.Ε.Α.)</a:t>
            </a:r>
            <a:endParaRPr lang="el-GR" sz="4100" b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23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 algn="just"/>
            <a:r>
              <a:rPr lang="el-GR" sz="3800" b="1" dirty="0" smtClean="0"/>
              <a:t>Στόχος είναι οι μαθητές μας να είναι όσο το δυνατό καλύτερα προετοιμασμένοι και να διαθέτουν τα απαραίτητα εφόδια για να κάνουν το βήμα αυτό χωρίς να σκοντάψουν. </a:t>
            </a:r>
            <a:endParaRPr lang="en-GB" sz="3800" b="1" dirty="0" smtClean="0"/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212976"/>
            <a:ext cx="878497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1944216"/>
          </a:xfrm>
        </p:spPr>
        <p:txBody>
          <a:bodyPr>
            <a:noAutofit/>
          </a:bodyPr>
          <a:lstStyle/>
          <a:p>
            <a:pPr algn="just"/>
            <a:r>
              <a:rPr lang="el-GR" sz="3200" b="1" dirty="0" smtClean="0">
                <a:solidFill>
                  <a:srgbClr val="C00000"/>
                </a:solidFill>
              </a:rPr>
              <a:t>Για να είναι ωστόσο αποτελεσματική αυτή η πορεία των μαθητών πρέπει μέσα σε περιβάλλον δημοκρατικότητας και αλληλοσεβασμού να γίνεται προσπάθεια σε τρία επίπεδα</a:t>
            </a:r>
            <a:r>
              <a:rPr lang="en-GB" sz="3200" b="1" dirty="0" smtClean="0">
                <a:solidFill>
                  <a:srgbClr val="C00000"/>
                </a:solidFill>
              </a:rPr>
              <a:t>: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305800" cy="4053064"/>
          </a:xfrm>
        </p:spPr>
        <p:txBody>
          <a:bodyPr>
            <a:normAutofit fontScale="85000" lnSpcReduction="10000"/>
          </a:bodyPr>
          <a:lstStyle/>
          <a:p>
            <a:r>
              <a:rPr lang="el-GR" sz="4000" b="1" dirty="0" smtClean="0">
                <a:solidFill>
                  <a:srgbClr val="CC0066"/>
                </a:solidFill>
              </a:rPr>
              <a:t>Μαθητής</a:t>
            </a:r>
            <a:endParaRPr lang="el-GR" sz="4000" b="1" dirty="0" smtClean="0"/>
          </a:p>
          <a:p>
            <a:pPr>
              <a:buNone/>
            </a:pPr>
            <a:endParaRPr lang="el-GR" sz="4000" b="1" dirty="0" smtClean="0">
              <a:solidFill>
                <a:srgbClr val="CC0066"/>
              </a:solidFill>
            </a:endParaRPr>
          </a:p>
          <a:p>
            <a:endParaRPr lang="el-GR" sz="4000" b="1" dirty="0" smtClean="0">
              <a:solidFill>
                <a:srgbClr val="CC0066"/>
              </a:solidFill>
            </a:endParaRPr>
          </a:p>
          <a:p>
            <a:r>
              <a:rPr lang="el-GR" sz="4000" b="1" dirty="0" smtClean="0">
                <a:solidFill>
                  <a:srgbClr val="CC0066"/>
                </a:solidFill>
              </a:rPr>
              <a:t>Γονείς</a:t>
            </a:r>
          </a:p>
          <a:p>
            <a:endParaRPr lang="el-GR" sz="4000" b="1" dirty="0" smtClean="0">
              <a:solidFill>
                <a:srgbClr val="CC0066"/>
              </a:solidFill>
            </a:endParaRPr>
          </a:p>
          <a:p>
            <a:endParaRPr lang="en-US" sz="4000" b="1" dirty="0" smtClean="0">
              <a:solidFill>
                <a:srgbClr val="CC0066"/>
              </a:solidFill>
            </a:endParaRPr>
          </a:p>
          <a:p>
            <a:r>
              <a:rPr lang="el-GR" sz="4000" b="1" dirty="0" smtClean="0">
                <a:solidFill>
                  <a:srgbClr val="CC0066"/>
                </a:solidFill>
              </a:rPr>
              <a:t>Διδάσκοντες / Σ.Ε.Α. / Διευθυντική Ομάδα</a:t>
            </a:r>
          </a:p>
          <a:p>
            <a:pPr>
              <a:buNone/>
            </a:pPr>
            <a:endParaRPr lang="el-GR" sz="3200" b="1" dirty="0" smtClean="0">
              <a:solidFill>
                <a:srgbClr val="CC0066"/>
              </a:solidFill>
            </a:endParaRPr>
          </a:p>
          <a:p>
            <a:pPr>
              <a:buNone/>
            </a:pPr>
            <a:endParaRPr lang="el-GR" sz="3200" b="1" dirty="0" smtClean="0">
              <a:solidFill>
                <a:srgbClr val="CC0066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276872"/>
            <a:ext cx="619268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>
                <a:solidFill>
                  <a:srgbClr val="C00000"/>
                </a:solidFill>
              </a:rPr>
              <a:t>Τι μπορούν να κάνουν γονείς / εκπαιδευτικοί</a:t>
            </a:r>
            <a:r>
              <a:rPr lang="el-GR" b="1" dirty="0" smtClean="0">
                <a:solidFill>
                  <a:srgbClr val="C00000"/>
                </a:solidFill>
              </a:rPr>
              <a:t/>
            </a:r>
            <a:br>
              <a:rPr lang="el-GR" b="1" dirty="0" smtClean="0">
                <a:solidFill>
                  <a:srgbClr val="C00000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324528" cy="612068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70000"/>
              </a:lnSpc>
              <a:defRPr/>
            </a:pPr>
            <a:r>
              <a:rPr lang="el-GR" b="1" dirty="0" smtClean="0">
                <a:latin typeface="+mj-lt"/>
              </a:rPr>
              <a:t>Δημιουργούμε θετικό κλίμα στην οικογένεια / στην τάξη </a:t>
            </a:r>
          </a:p>
          <a:p>
            <a:pPr>
              <a:lnSpc>
                <a:spcPct val="70000"/>
              </a:lnSpc>
              <a:buNone/>
              <a:defRPr/>
            </a:pPr>
            <a:endParaRPr lang="el-GR" sz="1300" b="1" dirty="0" smtClean="0">
              <a:latin typeface="+mj-lt"/>
            </a:endParaRPr>
          </a:p>
          <a:p>
            <a:pPr>
              <a:lnSpc>
                <a:spcPct val="70000"/>
              </a:lnSpc>
              <a:buNone/>
              <a:defRPr/>
            </a:pPr>
            <a:endParaRPr lang="el-GR" sz="700" b="1" dirty="0" smtClean="0">
              <a:latin typeface="+mj-lt"/>
            </a:endParaRPr>
          </a:p>
          <a:p>
            <a:pPr>
              <a:lnSpc>
                <a:spcPct val="70000"/>
              </a:lnSpc>
              <a:defRPr/>
            </a:pPr>
            <a:r>
              <a:rPr lang="el-GR" b="1" dirty="0" smtClean="0"/>
              <a:t>Δημιουργούμε κουλτούρα συνεργασίας</a:t>
            </a:r>
            <a:endParaRPr lang="el-GR" b="1" dirty="0" smtClean="0">
              <a:latin typeface="+mj-lt"/>
            </a:endParaRPr>
          </a:p>
          <a:p>
            <a:pPr>
              <a:lnSpc>
                <a:spcPct val="70000"/>
              </a:lnSpc>
              <a:buNone/>
              <a:defRPr/>
            </a:pPr>
            <a:endParaRPr lang="el-GR" sz="1800" b="1" dirty="0" smtClean="0">
              <a:latin typeface="+mj-lt"/>
            </a:endParaRPr>
          </a:p>
          <a:p>
            <a:pPr>
              <a:lnSpc>
                <a:spcPct val="70000"/>
              </a:lnSpc>
              <a:defRPr/>
            </a:pPr>
            <a:endParaRPr lang="el-GR" sz="300" b="1" dirty="0" smtClean="0">
              <a:latin typeface="+mj-lt"/>
            </a:endParaRPr>
          </a:p>
          <a:p>
            <a:pPr>
              <a:lnSpc>
                <a:spcPct val="70000"/>
              </a:lnSpc>
              <a:defRPr/>
            </a:pPr>
            <a:r>
              <a:rPr lang="el-GR" b="1" dirty="0" smtClean="0">
                <a:latin typeface="+mj-lt"/>
                <a:cs typeface="Arial" charset="0"/>
              </a:rPr>
              <a:t>Είμαστε οι ίδιοι θετικά πρότυπα</a:t>
            </a:r>
          </a:p>
          <a:p>
            <a:pPr>
              <a:lnSpc>
                <a:spcPct val="70000"/>
              </a:lnSpc>
              <a:buNone/>
              <a:defRPr/>
            </a:pPr>
            <a:endParaRPr lang="en-US" sz="900" b="1" dirty="0" smtClean="0">
              <a:latin typeface="+mj-lt"/>
            </a:endParaRPr>
          </a:p>
          <a:p>
            <a:pPr>
              <a:lnSpc>
                <a:spcPct val="70000"/>
              </a:lnSpc>
              <a:buNone/>
              <a:defRPr/>
            </a:pPr>
            <a:endParaRPr lang="el-GR" sz="300" b="1" dirty="0" smtClean="0">
              <a:latin typeface="+mj-lt"/>
            </a:endParaRPr>
          </a:p>
          <a:p>
            <a:pPr>
              <a:lnSpc>
                <a:spcPct val="70000"/>
              </a:lnSpc>
              <a:defRPr/>
            </a:pPr>
            <a:endParaRPr lang="en-US" sz="900" b="1" dirty="0" smtClean="0">
              <a:latin typeface="+mj-lt"/>
            </a:endParaRPr>
          </a:p>
          <a:p>
            <a:pPr>
              <a:lnSpc>
                <a:spcPct val="70000"/>
              </a:lnSpc>
              <a:defRPr/>
            </a:pPr>
            <a:endParaRPr lang="el-GR" sz="300" b="1" dirty="0" smtClean="0">
              <a:latin typeface="+mj-lt"/>
            </a:endParaRPr>
          </a:p>
          <a:p>
            <a:pPr>
              <a:lnSpc>
                <a:spcPct val="70000"/>
              </a:lnSpc>
              <a:defRPr/>
            </a:pPr>
            <a:r>
              <a:rPr lang="el-GR" b="1" dirty="0" smtClean="0">
                <a:latin typeface="+mj-lt"/>
              </a:rPr>
              <a:t>Εξασφαλίζουμε τη συμμετοχή του   </a:t>
            </a:r>
          </a:p>
          <a:p>
            <a:pPr>
              <a:lnSpc>
                <a:spcPct val="70000"/>
              </a:lnSpc>
              <a:buNone/>
              <a:defRPr/>
            </a:pPr>
            <a:r>
              <a:rPr lang="el-GR" b="1" dirty="0" smtClean="0">
                <a:latin typeface="+mj-lt"/>
              </a:rPr>
              <a:t>     παιδιού στη θέσπιση ορίων</a:t>
            </a:r>
          </a:p>
          <a:p>
            <a:pPr>
              <a:lnSpc>
                <a:spcPct val="70000"/>
              </a:lnSpc>
              <a:buNone/>
              <a:defRPr/>
            </a:pPr>
            <a:endParaRPr lang="en-US" sz="1300" b="1" dirty="0" smtClean="0">
              <a:latin typeface="+mj-lt"/>
            </a:endParaRPr>
          </a:p>
          <a:p>
            <a:pPr>
              <a:lnSpc>
                <a:spcPct val="70000"/>
              </a:lnSpc>
              <a:defRPr/>
            </a:pPr>
            <a:endParaRPr lang="el-GR" sz="300" b="1" dirty="0" smtClean="0">
              <a:latin typeface="+mj-lt"/>
            </a:endParaRPr>
          </a:p>
          <a:p>
            <a:pPr>
              <a:lnSpc>
                <a:spcPct val="70000"/>
              </a:lnSpc>
              <a:defRPr/>
            </a:pPr>
            <a:r>
              <a:rPr lang="el-GR" b="1" dirty="0" smtClean="0">
                <a:latin typeface="+mj-lt"/>
              </a:rPr>
              <a:t>Ζητούμε τη γνώμη του παιδιού </a:t>
            </a:r>
          </a:p>
          <a:p>
            <a:pPr>
              <a:lnSpc>
                <a:spcPct val="70000"/>
              </a:lnSpc>
              <a:buNone/>
              <a:defRPr/>
            </a:pPr>
            <a:r>
              <a:rPr lang="el-GR" b="1" dirty="0" smtClean="0">
                <a:latin typeface="+mj-lt"/>
              </a:rPr>
              <a:t>     (Οικογενειακό Συμβούλιο / </a:t>
            </a:r>
          </a:p>
          <a:p>
            <a:pPr>
              <a:lnSpc>
                <a:spcPct val="70000"/>
              </a:lnSpc>
              <a:buNone/>
              <a:defRPr/>
            </a:pPr>
            <a:r>
              <a:rPr lang="el-GR" b="1" dirty="0" smtClean="0">
                <a:latin typeface="+mj-lt"/>
              </a:rPr>
              <a:t>     Γενική Συνέλευση της τάξης)</a:t>
            </a:r>
          </a:p>
          <a:p>
            <a:pPr>
              <a:lnSpc>
                <a:spcPct val="70000"/>
              </a:lnSpc>
              <a:buNone/>
              <a:defRPr/>
            </a:pPr>
            <a:endParaRPr lang="el-GR" sz="1300" b="1" dirty="0" smtClean="0">
              <a:latin typeface="+mj-lt"/>
            </a:endParaRPr>
          </a:p>
          <a:p>
            <a:pPr>
              <a:lnSpc>
                <a:spcPct val="80000"/>
              </a:lnSpc>
              <a:defRPr/>
            </a:pPr>
            <a:r>
              <a:rPr lang="el-GR" b="1" dirty="0" smtClean="0">
                <a:latin typeface="+mj-lt"/>
              </a:rPr>
              <a:t>Δημιουργούμε ευκαιρίες επιλογών</a:t>
            </a:r>
          </a:p>
          <a:p>
            <a:pPr>
              <a:lnSpc>
                <a:spcPct val="80000"/>
              </a:lnSpc>
              <a:buNone/>
              <a:defRPr/>
            </a:pPr>
            <a:endParaRPr lang="el-GR" sz="1300" b="1" dirty="0" smtClean="0">
              <a:latin typeface="+mj-lt"/>
            </a:endParaRPr>
          </a:p>
          <a:p>
            <a:pPr>
              <a:lnSpc>
                <a:spcPct val="80000"/>
              </a:lnSpc>
              <a:defRPr/>
            </a:pPr>
            <a:r>
              <a:rPr lang="el-GR" b="1" dirty="0" smtClean="0">
                <a:latin typeface="+mj-lt"/>
              </a:rPr>
              <a:t>Βρίσκουμε εναλλακτικές λύσεις                                                   σε τηλεόραση και υπολογιστή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sz="1300" b="1" dirty="0" smtClean="0">
              <a:latin typeface="+mj-lt"/>
            </a:endParaRPr>
          </a:p>
          <a:p>
            <a:pPr>
              <a:lnSpc>
                <a:spcPct val="80000"/>
              </a:lnSpc>
              <a:defRPr/>
            </a:pPr>
            <a:r>
              <a:rPr lang="el-GR" b="1" dirty="0" smtClean="0">
                <a:latin typeface="+mj-lt"/>
              </a:rPr>
              <a:t>Παίζουμε, χορεύουμε, γελούμε και                             τραγουδάμε, συζητάμε και διαβάζουμε </a:t>
            </a:r>
          </a:p>
          <a:p>
            <a:pPr>
              <a:lnSpc>
                <a:spcPct val="80000"/>
              </a:lnSpc>
              <a:buNone/>
              <a:defRPr/>
            </a:pPr>
            <a:endParaRPr lang="el-GR" sz="1300" b="1" dirty="0" smtClean="0">
              <a:latin typeface="+mj-lt"/>
            </a:endParaRPr>
          </a:p>
          <a:p>
            <a:pPr>
              <a:lnSpc>
                <a:spcPct val="80000"/>
              </a:lnSpc>
              <a:defRPr/>
            </a:pPr>
            <a:r>
              <a:rPr lang="el-GR" b="1" dirty="0" smtClean="0">
                <a:latin typeface="+mj-lt"/>
              </a:rPr>
              <a:t>Διευκολύνουμε να ξεδιπλώσει τις δημιουργικές του ικανότητες και τα ταλέντα</a:t>
            </a:r>
            <a:endParaRPr lang="en-US" b="1" dirty="0" smtClean="0">
              <a:latin typeface="+mj-lt"/>
            </a:endParaRPr>
          </a:p>
          <a:p>
            <a:pPr>
              <a:lnSpc>
                <a:spcPct val="80000"/>
              </a:lnSpc>
              <a:defRPr/>
            </a:pPr>
            <a:endParaRPr lang="el-GR" b="1" dirty="0" smtClean="0">
              <a:latin typeface="+mj-lt"/>
            </a:endParaRPr>
          </a:p>
          <a:p>
            <a:pPr>
              <a:buNone/>
            </a:pPr>
            <a:endParaRPr lang="en-GB" dirty="0"/>
          </a:p>
        </p:txBody>
      </p:sp>
      <p:pic>
        <p:nvPicPr>
          <p:cNvPr id="4098" name="Picture 2" descr="C:\Users\User\Desktop\Parent-TeacherConfere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700808"/>
            <a:ext cx="3563888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</TotalTime>
  <Words>596</Words>
  <Application>Microsoft Office PowerPoint</Application>
  <PresentationFormat>On-screen Show (4:3)</PresentationFormat>
  <Paragraphs>132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Ομαλή μετάβαση από το Δημοτικό στο Γυμνάσιο</vt:lpstr>
      <vt:lpstr>Γυμνάσιο Λινόπετρας Μαθητές από………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Για να είναι ωστόσο αποτελεσματική αυτή η πορεία των μαθητών πρέπει μέσα σε περιβάλλον δημοκρατικότητας και αλληλοσεβασμού να γίνεται προσπάθεια σε τρία επίπεδα:</vt:lpstr>
      <vt:lpstr>Τι μπορούν να κάνουν γονείς / εκπαιδευτικοί </vt:lpstr>
      <vt:lpstr>Τι μπορούν να κάνουν οι μαθητές (περιβάλλον σχολείου)</vt:lpstr>
      <vt:lpstr>Τι μπορούν να κάνουν οι μαθητές (αποτελεσματική μελέτη)</vt:lpstr>
      <vt:lpstr>Τι μπορούν να κάνουν οι μαθητές (διαγώνισμα - εξέταση)</vt:lpstr>
      <vt:lpstr>Τελικός στόχος…………….</vt:lpstr>
      <vt:lpstr>Άλλωστε…………….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Student</cp:lastModifiedBy>
  <cp:revision>129</cp:revision>
  <dcterms:created xsi:type="dcterms:W3CDTF">2012-12-05T09:02:10Z</dcterms:created>
  <dcterms:modified xsi:type="dcterms:W3CDTF">2016-10-17T05:39:59Z</dcterms:modified>
</cp:coreProperties>
</file>