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3" r:id="rId1"/>
  </p:sldMasterIdLst>
  <p:notesMasterIdLst>
    <p:notesMasterId r:id="rId25"/>
  </p:notesMasterIdLst>
  <p:sldIdLst>
    <p:sldId id="309" r:id="rId2"/>
    <p:sldId id="307" r:id="rId3"/>
    <p:sldId id="263" r:id="rId4"/>
    <p:sldId id="304" r:id="rId5"/>
    <p:sldId id="305" r:id="rId6"/>
    <p:sldId id="298" r:id="rId7"/>
    <p:sldId id="291" r:id="rId8"/>
    <p:sldId id="292" r:id="rId9"/>
    <p:sldId id="287" r:id="rId10"/>
    <p:sldId id="289" r:id="rId11"/>
    <p:sldId id="288" r:id="rId12"/>
    <p:sldId id="290" r:id="rId13"/>
    <p:sldId id="293" r:id="rId14"/>
    <p:sldId id="302" r:id="rId15"/>
    <p:sldId id="299" r:id="rId16"/>
    <p:sldId id="300" r:id="rId17"/>
    <p:sldId id="257" r:id="rId18"/>
    <p:sldId id="258" r:id="rId19"/>
    <p:sldId id="259" r:id="rId20"/>
    <p:sldId id="272" r:id="rId21"/>
    <p:sldId id="262" r:id="rId22"/>
    <p:sldId id="301" r:id="rId23"/>
    <p:sldId id="308" r:id="rId24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00"/>
    <a:srgbClr val="000000"/>
    <a:srgbClr val="99CC00"/>
    <a:srgbClr val="CC9900"/>
    <a:srgbClr val="F6F000"/>
    <a:srgbClr val="D0CB00"/>
    <a:srgbClr val="BC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81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3660C05A-F37D-4397-A60C-8AE3F41F0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14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72BDB-761C-4F75-8F67-06B6C2B09283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8790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3EF24FE-DE1F-4434-9BA7-756F933AA2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D4694-89FC-4E5D-A178-583CD92DE4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E3F146-E5AF-41D2-9C90-48105586D8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61D89D-8B38-42A4-8AFD-CB9AB76EB0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EBBEB9-BC94-437D-A991-B74B662736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2BC4D-72BF-4675-9979-6F5C473D63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9CCD05D3-7694-490E-B3F2-99242DC691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4FAD707-D1BA-42D0-A070-B7CD1C9D91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C904B-A54A-4262-B7DA-0A0E81DA0A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EF098-4619-489F-B296-A013D1775B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836000-C3BD-4A88-87BB-D221C68703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B591D52-00E8-44E4-AF4A-DAECB1F3F2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73" r="24559"/>
          <a:stretch/>
        </p:blipFill>
        <p:spPr>
          <a:xfrm>
            <a:off x="4373741" y="45234"/>
            <a:ext cx="4770259" cy="6824054"/>
          </a:xfrm>
          <a:prstGeom prst="rect">
            <a:avLst/>
          </a:prstGeom>
        </p:spPr>
      </p:pic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234156" y="476672"/>
            <a:ext cx="8675688" cy="1152525"/>
          </a:xfrm>
          <a:prstGeom prst="rect">
            <a:avLst/>
          </a:prstGeom>
          <a:extLst/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l-GR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  <a:cs typeface="+mn-cs"/>
              </a:rPr>
              <a:t>Βιολογία</a:t>
            </a:r>
            <a:r>
              <a:rPr lang="en-US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  <a:cs typeface="+mn-cs"/>
              </a:rPr>
              <a:t> </a:t>
            </a:r>
            <a:r>
              <a:rPr lang="el-GR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  <a:cs typeface="+mn-cs"/>
              </a:rPr>
              <a:t>Α΄</a:t>
            </a:r>
            <a:r>
              <a:rPr lang="en-US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  <a:cs typeface="+mn-cs"/>
              </a:rPr>
              <a:t> </a:t>
            </a:r>
            <a:r>
              <a:rPr lang="el-GR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  <a:cs typeface="+mn-cs"/>
              </a:rPr>
              <a:t>Γυμνασίου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4293096"/>
            <a:ext cx="4256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Σχολική Χρονιά </a:t>
            </a:r>
            <a:r>
              <a:rPr lang="el-GR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</a:t>
            </a:r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</a:t>
            </a:r>
            <a:r>
              <a:rPr lang="el-GR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-1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8</a:t>
            </a:r>
            <a:endParaRPr lang="el-GR" sz="2800" dirty="0"/>
          </a:p>
        </p:txBody>
      </p:sp>
      <p:sp>
        <p:nvSpPr>
          <p:cNvPr id="7" name="Rectangle 6"/>
          <p:cNvSpPr/>
          <p:nvPr/>
        </p:nvSpPr>
        <p:spPr>
          <a:xfrm>
            <a:off x="0" y="5085184"/>
            <a:ext cx="4572000" cy="4801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Καθηγήτρια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l-G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Μαρία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l-GR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Μέττα</a:t>
            </a:r>
            <a:r>
              <a:rPr lang="el-G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l-GR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1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07950" y="2044700"/>
            <a:ext cx="8928100" cy="860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l-GR" sz="36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Οργάνωση Μαθήματος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6795" y="692696"/>
            <a:ext cx="9150795" cy="523220"/>
          </a:xfrm>
          <a:prstGeom prst="rect">
            <a:avLst/>
          </a:prstGeom>
          <a:noFill/>
          <a:ln w="19050">
            <a:solidFill>
              <a:srgbClr val="006600"/>
            </a:solidFill>
            <a:prstDash val="solid"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l-GR" sz="28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Εργασία σε ομάδες</a:t>
            </a:r>
          </a:p>
        </p:txBody>
      </p:sp>
      <p:sp>
        <p:nvSpPr>
          <p:cNvPr id="2" name="Rectangle 1"/>
          <p:cNvSpPr/>
          <p:nvPr/>
        </p:nvSpPr>
        <p:spPr>
          <a:xfrm>
            <a:off x="1907704" y="1082007"/>
            <a:ext cx="4883068" cy="923330"/>
          </a:xfrm>
          <a:prstGeom prst="rect">
            <a:avLst/>
          </a:prstGeom>
          <a:noFill/>
        </p:spPr>
        <p:txBody>
          <a:bodyPr wrap="none">
            <a:prstTxWarp prst="textTriangl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l-GR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Αλληλεπίδραση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1113" y="2214563"/>
            <a:ext cx="873760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l-GR" altLang="el-GR" sz="2400">
                <a:latin typeface="Calibri" pitchFamily="34" charset="0"/>
              </a:rPr>
              <a:t>Συνεργάζονται με τρόπο που ο ένας να βοηθά τον άλλο για την επιτυχία της ομάδας.</a:t>
            </a:r>
          </a:p>
        </p:txBody>
      </p:sp>
      <p:pic>
        <p:nvPicPr>
          <p:cNvPr id="2052" name="Picture 4" descr="http://www.mbc.edu/images/news_mag/1science_sleuths_inside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209212" y="3007059"/>
            <a:ext cx="4883068" cy="3662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-6350" y="2349500"/>
            <a:ext cx="9150350" cy="985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l-GR" sz="36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Οργάνωση Μαθήματος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6795" y="692696"/>
            <a:ext cx="9150795" cy="523220"/>
          </a:xfrm>
          <a:prstGeom prst="rect">
            <a:avLst/>
          </a:prstGeom>
          <a:noFill/>
          <a:ln w="19050">
            <a:solidFill>
              <a:srgbClr val="006600"/>
            </a:solidFill>
            <a:prstDash val="solid"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l-GR" sz="28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Εργασία σε ομάδες</a:t>
            </a:r>
          </a:p>
        </p:txBody>
      </p:sp>
      <p:sp>
        <p:nvSpPr>
          <p:cNvPr id="2" name="Rectangle 1"/>
          <p:cNvSpPr/>
          <p:nvPr/>
        </p:nvSpPr>
        <p:spPr>
          <a:xfrm>
            <a:off x="1907704" y="1215916"/>
            <a:ext cx="4883068" cy="923330"/>
          </a:xfrm>
          <a:prstGeom prst="rect">
            <a:avLst/>
          </a:prstGeom>
          <a:noFill/>
        </p:spPr>
        <p:txBody>
          <a:bodyPr wrap="none">
            <a:prstTxWarp prst="textTriangl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l-GR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Εμπιστοσύνη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1113" y="2349500"/>
            <a:ext cx="9132887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 eaLnBrk="0" hangingPunct="0">
              <a:lnSpc>
                <a:spcPct val="80000"/>
              </a:lnSpc>
              <a:buFontTx/>
              <a:buChar char="•"/>
            </a:pPr>
            <a:r>
              <a:rPr lang="el-GR" altLang="el-GR" sz="2400" b="1">
                <a:latin typeface="Calibri" pitchFamily="34" charset="0"/>
              </a:rPr>
              <a:t>Μοιράζονται με τα μέλη της ομάδας τους φυλλάδια και υλικά</a:t>
            </a:r>
          </a:p>
          <a:p>
            <a:pPr marL="285750" indent="-285750" algn="ctr" eaLnBrk="0" hangingPunct="0">
              <a:lnSpc>
                <a:spcPct val="80000"/>
              </a:lnSpc>
              <a:buFontTx/>
              <a:buChar char="•"/>
            </a:pPr>
            <a:r>
              <a:rPr lang="el-GR" altLang="el-GR" sz="2400" b="1">
                <a:latin typeface="Calibri" pitchFamily="34" charset="0"/>
              </a:rPr>
              <a:t>Δέχονται εισηγήσεις από τα άλλα μέλη της ομάδας</a:t>
            </a:r>
          </a:p>
          <a:p>
            <a:pPr marL="285750" indent="-285750" algn="ctr" eaLnBrk="0" hangingPunct="0">
              <a:lnSpc>
                <a:spcPct val="80000"/>
              </a:lnSpc>
              <a:buFontTx/>
              <a:buChar char="•"/>
            </a:pPr>
            <a:r>
              <a:rPr lang="el-GR" altLang="el-GR" sz="2400" b="1">
                <a:latin typeface="Calibri" pitchFamily="34" charset="0"/>
              </a:rPr>
              <a:t>Υποστηρίζουν τη συμμετοχή όλων των μελών της ομάδας</a:t>
            </a:r>
          </a:p>
        </p:txBody>
      </p:sp>
      <p:pic>
        <p:nvPicPr>
          <p:cNvPr id="22535" name="Picture 2" descr="http://img.ehowcdn.com/article-new/ds-photo/getty/article/187/158/86502210_X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0575" y="3429000"/>
            <a:ext cx="5103813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07950" y="2024063"/>
            <a:ext cx="8928100" cy="862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l-GR" sz="36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Οργάνωση Μαθήματος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6795" y="692696"/>
            <a:ext cx="9150795" cy="523220"/>
          </a:xfrm>
          <a:prstGeom prst="rect">
            <a:avLst/>
          </a:prstGeom>
          <a:noFill/>
          <a:ln w="19050">
            <a:solidFill>
              <a:srgbClr val="006600"/>
            </a:solidFill>
            <a:prstDash val="solid"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l-GR" sz="28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Εργασία σε ομάδες</a:t>
            </a:r>
          </a:p>
        </p:txBody>
      </p:sp>
      <p:sp>
        <p:nvSpPr>
          <p:cNvPr id="2" name="Rectangle 1"/>
          <p:cNvSpPr/>
          <p:nvPr/>
        </p:nvSpPr>
        <p:spPr>
          <a:xfrm>
            <a:off x="1907704" y="1124744"/>
            <a:ext cx="4883068" cy="923330"/>
          </a:xfrm>
          <a:prstGeom prst="rect">
            <a:avLst/>
          </a:prstGeom>
          <a:noFill/>
        </p:spPr>
        <p:txBody>
          <a:bodyPr wrap="none">
            <a:prstTxWarp prst="textTriangl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l-GR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Υπευθυνότητα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sp>
        <p:nvSpPr>
          <p:cNvPr id="25606" name="Rectangle 2"/>
          <p:cNvSpPr>
            <a:spLocks noChangeArrowheads="1"/>
          </p:cNvSpPr>
          <p:nvPr/>
        </p:nvSpPr>
        <p:spPr bwMode="auto">
          <a:xfrm>
            <a:off x="-14288" y="2206625"/>
            <a:ext cx="91582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l-GR" altLang="el-GR" sz="2000" b="1">
                <a:latin typeface="Calibri" pitchFamily="34" charset="0"/>
              </a:rPr>
              <a:t>Η ομάδα είναι υπεύθυνη για να επιτύχει τον στόχο της. Κάθε άτομο είναι υπεύθυνο για την προσωπική συμβολή του στην ομάδα.</a:t>
            </a:r>
          </a:p>
        </p:txBody>
      </p:sp>
      <p:pic>
        <p:nvPicPr>
          <p:cNvPr id="8" name="Picture 2" descr="http://www.becker.k12.mn.us/sites/beckerschools/files/styles/large/public/field/image/120309/IMG_054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39552" y="3042151"/>
            <a:ext cx="8136904" cy="3555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l-GR" sz="36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Οργάνωση Μαθήματος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6795" y="692696"/>
            <a:ext cx="9150795" cy="523220"/>
          </a:xfrm>
          <a:prstGeom prst="rect">
            <a:avLst/>
          </a:prstGeom>
          <a:noFill/>
          <a:ln w="19050">
            <a:solidFill>
              <a:srgbClr val="006600"/>
            </a:solidFill>
            <a:prstDash val="solid"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l-GR" sz="28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Εργασία σε ομάδες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1520" y="1340768"/>
            <a:ext cx="864096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l-GR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Συνεργασία με τον καθηγητή ή την καθηγήτρια</a:t>
            </a:r>
            <a:endParaRPr lang="en-U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pic>
        <p:nvPicPr>
          <p:cNvPr id="7" name="Picture 2" descr="http://www.sri.com/sites/default/files/imagecache/slide_home_main/project/slides/istock_000012290461_490x356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547664" y="2132856"/>
            <a:ext cx="6048672" cy="4394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628775"/>
            <a:ext cx="73279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1763713" y="765175"/>
            <a:ext cx="62642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altLang="el-GR" sz="2800" b="1"/>
              <a:t>ΑΝΑΚΟΙΝΩΣΗ ΑΠΟΤΕΛΕΣΜΑΤΩΝ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600" y="188913"/>
            <a:ext cx="6624638" cy="640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813"/>
            <a:ext cx="8270875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620688"/>
            <a:ext cx="8964488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400" b="1" u="sng" dirty="0">
                <a:solidFill>
                  <a:schemeClr val="accent1"/>
                </a:solidFill>
              </a:rPr>
              <a:t>Υποχρεώσεις </a:t>
            </a:r>
            <a:r>
              <a:rPr lang="el-GR" sz="2400" b="1" u="sng" dirty="0" smtClean="0">
                <a:solidFill>
                  <a:schemeClr val="accent1"/>
                </a:solidFill>
              </a:rPr>
              <a:t>των Μαθητών </a:t>
            </a:r>
            <a:r>
              <a:rPr lang="el-GR" sz="2400" b="1" u="sng" dirty="0">
                <a:solidFill>
                  <a:schemeClr val="accent1"/>
                </a:solidFill>
              </a:rPr>
              <a:t>κατά τη διάρκεια του μαθήματος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84784"/>
            <a:ext cx="8424862" cy="5049838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el-GR" sz="2400" dirty="0" smtClean="0"/>
              <a:t>Οι μαθητές </a:t>
            </a:r>
            <a:r>
              <a:rPr lang="el-GR" sz="2400" dirty="0"/>
              <a:t>θα πρέπει να</a:t>
            </a:r>
            <a:r>
              <a:rPr lang="en-US" sz="2400" dirty="0"/>
              <a:t>:</a:t>
            </a:r>
            <a:endParaRPr lang="el-GR" sz="2400" dirty="0"/>
          </a:p>
          <a:p>
            <a:pPr marL="609600" indent="-609600" eaLnBrk="1" hangingPunct="1">
              <a:buFontTx/>
              <a:buNone/>
              <a:defRPr/>
            </a:pPr>
            <a:endParaRPr lang="el-GR" sz="800" dirty="0"/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  <a:defRPr/>
            </a:pPr>
            <a:r>
              <a:rPr lang="el-GR" sz="2400" dirty="0" smtClean="0"/>
              <a:t>Βρίσκονται </a:t>
            </a:r>
            <a:r>
              <a:rPr lang="el-GR" sz="2400" dirty="0"/>
              <a:t>έγκαιρα </a:t>
            </a:r>
            <a:r>
              <a:rPr lang="el-GR" sz="2400" dirty="0" smtClean="0"/>
              <a:t>στην αίθουσα βιολογίας </a:t>
            </a:r>
            <a:r>
              <a:rPr lang="el-GR" sz="2400" dirty="0"/>
              <a:t>χωρίς αδικαιολόγητες καθυστερήσεις.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  <a:defRPr/>
            </a:pPr>
            <a:r>
              <a:rPr lang="el-GR" sz="2400" dirty="0" smtClean="0"/>
              <a:t>Φέρνουν </a:t>
            </a:r>
            <a:r>
              <a:rPr lang="el-GR" sz="2400" dirty="0"/>
              <a:t>πάντοτε μαζί </a:t>
            </a:r>
            <a:r>
              <a:rPr lang="el-GR" sz="2400" dirty="0" smtClean="0"/>
              <a:t>τους </a:t>
            </a:r>
            <a:r>
              <a:rPr lang="el-GR" sz="2400" dirty="0"/>
              <a:t>το βιβλίο </a:t>
            </a:r>
            <a:r>
              <a:rPr lang="el-GR" sz="2400" dirty="0" smtClean="0"/>
              <a:t>δραστηριοτήτων και </a:t>
            </a:r>
            <a:r>
              <a:rPr lang="el-GR" sz="2400" dirty="0"/>
              <a:t>τα φύλλα </a:t>
            </a:r>
            <a:r>
              <a:rPr lang="el-GR" sz="2400" dirty="0" smtClean="0"/>
              <a:t>εργασίας </a:t>
            </a:r>
            <a:r>
              <a:rPr lang="el-GR" sz="2400" dirty="0"/>
              <a:t>που </a:t>
            </a:r>
            <a:r>
              <a:rPr lang="el-GR" sz="2400" dirty="0" smtClean="0"/>
              <a:t>τους </a:t>
            </a:r>
            <a:r>
              <a:rPr lang="el-GR" sz="2400" dirty="0"/>
              <a:t>δόθηκαν στο συγκεκριμένο </a:t>
            </a:r>
            <a:r>
              <a:rPr lang="el-GR" sz="2400" dirty="0" smtClean="0"/>
              <a:t>κεφάλαιο.</a:t>
            </a:r>
            <a:endParaRPr lang="el-GR" sz="2400" dirty="0"/>
          </a:p>
          <a:p>
            <a:pPr marL="609600" indent="-609600">
              <a:buClr>
                <a:schemeClr val="tx1"/>
              </a:buClr>
              <a:buFontTx/>
              <a:buAutoNum type="arabicPeriod"/>
              <a:defRPr/>
            </a:pPr>
            <a:r>
              <a:rPr lang="el-GR" sz="2400" dirty="0" smtClean="0"/>
              <a:t>Παρακολουθούν </a:t>
            </a:r>
            <a:r>
              <a:rPr lang="el-GR" sz="2400" dirty="0"/>
              <a:t>με προσοχή</a:t>
            </a:r>
            <a:r>
              <a:rPr lang="en-US" sz="2400" dirty="0"/>
              <a:t> </a:t>
            </a:r>
            <a:r>
              <a:rPr lang="el-GR" sz="2400" dirty="0"/>
              <a:t>το μάθημα, </a:t>
            </a:r>
            <a:r>
              <a:rPr lang="el-GR" sz="2400" dirty="0" smtClean="0"/>
              <a:t>συνεργάζονται στην </a:t>
            </a:r>
            <a:r>
              <a:rPr lang="el-GR" sz="2400" dirty="0"/>
              <a:t>ομάδα </a:t>
            </a:r>
            <a:r>
              <a:rPr lang="el-GR" sz="2400" dirty="0" smtClean="0"/>
              <a:t>τους, συμπληρώνουν τις εργασίες στο </a:t>
            </a:r>
            <a:r>
              <a:rPr lang="el-GR" sz="2400" dirty="0"/>
              <a:t>βιβλίο </a:t>
            </a:r>
            <a:r>
              <a:rPr lang="el-GR" sz="2400" dirty="0" smtClean="0"/>
              <a:t>δραστηριοτήτων, παίρνουν </a:t>
            </a:r>
            <a:r>
              <a:rPr lang="el-GR" sz="2400" dirty="0"/>
              <a:t>επιπλέον σημειώσεις αν </a:t>
            </a:r>
            <a:r>
              <a:rPr lang="el-GR" sz="2400" dirty="0" smtClean="0"/>
              <a:t>χρειαστεί και γενικά να ακλουθούν </a:t>
            </a:r>
            <a:r>
              <a:rPr lang="el-GR" sz="2400" dirty="0"/>
              <a:t>τις </a:t>
            </a:r>
            <a:r>
              <a:rPr lang="el-GR" sz="2400" dirty="0" smtClean="0"/>
              <a:t>οδηγίες του καθηγητή.</a:t>
            </a:r>
            <a:endParaRPr lang="el-GR" sz="2400" dirty="0"/>
          </a:p>
          <a:p>
            <a:pPr marL="609600" indent="-609600" eaLnBrk="1" hangingPunct="1">
              <a:defRPr/>
            </a:pP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12776"/>
            <a:ext cx="8229600" cy="2448272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el-GR" sz="2400" dirty="0"/>
              <a:t>5.	</a:t>
            </a:r>
            <a:r>
              <a:rPr lang="el-GR" sz="2400" dirty="0" smtClean="0"/>
              <a:t>Συμμετέχουν </a:t>
            </a:r>
            <a:r>
              <a:rPr lang="el-GR" sz="2400" dirty="0"/>
              <a:t>προφορικά κατά τη διεξαγωγή του μαθήματος.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l-GR" sz="2400" dirty="0" smtClean="0"/>
              <a:t>6.</a:t>
            </a:r>
            <a:r>
              <a:rPr lang="el-GR" sz="2400" dirty="0"/>
              <a:t>	</a:t>
            </a:r>
            <a:r>
              <a:rPr lang="el-GR" sz="2400" dirty="0" smtClean="0"/>
              <a:t>Επιλύουν </a:t>
            </a:r>
            <a:r>
              <a:rPr lang="el-GR" sz="2400" dirty="0"/>
              <a:t>απορίες ρωτώντας το διδάσκοντα.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l-GR" sz="2400" dirty="0" smtClean="0"/>
              <a:t>7.</a:t>
            </a:r>
            <a:r>
              <a:rPr lang="el-GR" sz="2400" dirty="0"/>
              <a:t>	</a:t>
            </a:r>
            <a:r>
              <a:rPr lang="el-GR" sz="2400" dirty="0" smtClean="0"/>
              <a:t>Δίνουν </a:t>
            </a:r>
            <a:r>
              <a:rPr lang="el-GR" sz="2400" dirty="0"/>
              <a:t>προσοχή στην ολιγόλεπτη επανάληψη, στο τέλος του </a:t>
            </a:r>
            <a:r>
              <a:rPr lang="el-GR" sz="2400" dirty="0" smtClean="0"/>
              <a:t>μαθήματος και σημειώνουν την κατ οίκον εργασία του.</a:t>
            </a:r>
            <a:endParaRPr lang="el-GR" sz="24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692696"/>
            <a:ext cx="8964488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400" b="1" u="sng" dirty="0">
                <a:solidFill>
                  <a:schemeClr val="accent1"/>
                </a:solidFill>
              </a:rPr>
              <a:t>Υποχρεώσεις </a:t>
            </a:r>
            <a:r>
              <a:rPr lang="el-GR" sz="2400" b="1" u="sng" dirty="0" smtClean="0">
                <a:solidFill>
                  <a:schemeClr val="accent1"/>
                </a:solidFill>
              </a:rPr>
              <a:t>των Μαθητών </a:t>
            </a:r>
            <a:r>
              <a:rPr lang="el-GR" sz="2400" b="1" u="sng" dirty="0">
                <a:solidFill>
                  <a:schemeClr val="accent1"/>
                </a:solidFill>
              </a:rPr>
              <a:t>κατά τη διάρκεια του μαθήματος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4" t="8381" r="10296" b="14535"/>
          <a:stretch/>
        </p:blipFill>
        <p:spPr bwMode="auto">
          <a:xfrm>
            <a:off x="3347864" y="3573016"/>
            <a:ext cx="2415938" cy="296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b="1" u="sng" dirty="0">
                <a:solidFill>
                  <a:schemeClr val="accent1"/>
                </a:solidFill>
              </a:rPr>
              <a:t>Σωστός Τρόπος Μελέτης στο Σπίτι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229600" cy="540067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l-GR" dirty="0" smtClean="0"/>
              <a:t>Οι μαθητές</a:t>
            </a:r>
            <a:r>
              <a:rPr lang="en-US" dirty="0"/>
              <a:t>:</a:t>
            </a:r>
            <a:endParaRPr lang="el-GR" dirty="0"/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l-GR" sz="900" dirty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l-GR" dirty="0" smtClean="0"/>
              <a:t>Διαβάζουν </a:t>
            </a:r>
            <a:r>
              <a:rPr lang="el-GR" dirty="0"/>
              <a:t>τις δραστηριότητες ή/και τα φύλλα εργασίας που συμπληρώθηκαν κατά τη διάρκεια του μαθήματος</a:t>
            </a:r>
            <a:r>
              <a:rPr lang="el-GR" dirty="0" smtClean="0"/>
              <a:t>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endParaRPr lang="el-GR" dirty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l-GR" dirty="0" smtClean="0"/>
              <a:t>Κάνουν </a:t>
            </a:r>
            <a:r>
              <a:rPr lang="el-GR" dirty="0"/>
              <a:t>με </a:t>
            </a:r>
            <a:r>
              <a:rPr lang="el-GR" dirty="0" smtClean="0"/>
              <a:t>προσοχή </a:t>
            </a:r>
            <a:r>
              <a:rPr lang="el-GR" dirty="0"/>
              <a:t>την κατ’ οίκον εργασία </a:t>
            </a:r>
            <a:r>
              <a:rPr lang="el-GR" dirty="0" smtClean="0"/>
              <a:t>τους </a:t>
            </a:r>
            <a:r>
              <a:rPr lang="el-GR" dirty="0"/>
              <a:t>και </a:t>
            </a:r>
            <a:r>
              <a:rPr lang="el-GR" dirty="0" smtClean="0"/>
              <a:t>συμβουλεύονται </a:t>
            </a:r>
            <a:r>
              <a:rPr lang="el-GR" dirty="0"/>
              <a:t>το βιβλίο </a:t>
            </a:r>
            <a:r>
              <a:rPr lang="el-GR" dirty="0" smtClean="0"/>
              <a:t>τους.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endParaRPr lang="el-GR" dirty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l-GR" dirty="0" smtClean="0"/>
              <a:t>Κατανοούν </a:t>
            </a:r>
            <a:r>
              <a:rPr lang="el-GR" dirty="0"/>
              <a:t>το μάθημα και το </a:t>
            </a:r>
            <a:r>
              <a:rPr lang="el-GR" dirty="0" smtClean="0"/>
              <a:t>εκφράζουν </a:t>
            </a:r>
            <a:r>
              <a:rPr lang="el-GR" dirty="0"/>
              <a:t>με δικά </a:t>
            </a:r>
            <a:r>
              <a:rPr lang="el-GR" dirty="0" smtClean="0"/>
              <a:t>τους </a:t>
            </a:r>
            <a:r>
              <a:rPr lang="el-GR" dirty="0"/>
              <a:t>λόγια.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endParaRPr lang="el-GR" dirty="0"/>
          </a:p>
        </p:txBody>
      </p:sp>
      <p:pic>
        <p:nvPicPr>
          <p:cNvPr id="32772" name="Picture 5" descr="j02176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260350"/>
            <a:ext cx="1582737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34" y="332656"/>
            <a:ext cx="856895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l-GR" sz="36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Βιολογία</a:t>
            </a:r>
            <a:r>
              <a:rPr lang="en-US" sz="36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: </a:t>
            </a:r>
            <a:r>
              <a:rPr lang="el-GR" sz="36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Ένα σύγχρονο μάθημα</a:t>
            </a:r>
          </a:p>
        </p:txBody>
      </p:sp>
      <p:pic>
        <p:nvPicPr>
          <p:cNvPr id="3074" name="Picture 2" descr="http://upload.wikimedia.org/wikipedia/commons/thumb/7/7a/Biology_organism_collage.png/300px-Biology_organism_collage.pn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49445" y="1268761"/>
            <a:ext cx="4882137" cy="5533090"/>
          </a:xfrm>
          <a:prstGeom prst="round2DiagRect">
            <a:avLst>
              <a:gd name="adj1" fmla="val 16667"/>
              <a:gd name="adj2" fmla="val 874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3076" name="Picture 4" descr="http://biology.ucsd.edu/news/images/12130712-07Biology01_l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387038" y="3645024"/>
            <a:ext cx="4412197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03333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548680"/>
            <a:ext cx="8229600" cy="9810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b="1" dirty="0">
                <a:solidFill>
                  <a:schemeClr val="accent1"/>
                </a:solidFill>
              </a:rPr>
              <a:t>Για την αξιολόγηση τους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351837" cy="424847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l-GR" sz="14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dirty="0" smtClean="0"/>
              <a:t>Λαμβάνονται </a:t>
            </a:r>
            <a:r>
              <a:rPr lang="el-GR" dirty="0"/>
              <a:t>υπόψη</a:t>
            </a:r>
            <a:r>
              <a:rPr lang="el-GR" dirty="0" smtClean="0"/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l-GR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l-GR" dirty="0" smtClean="0"/>
              <a:t>Τα </a:t>
            </a:r>
            <a:r>
              <a:rPr lang="el-GR" dirty="0"/>
              <a:t>διαγωνίσματα.</a:t>
            </a:r>
          </a:p>
          <a:p>
            <a:pPr>
              <a:lnSpc>
                <a:spcPct val="80000"/>
              </a:lnSpc>
              <a:defRPr/>
            </a:pPr>
            <a:r>
              <a:rPr lang="el-GR" dirty="0"/>
              <a:t>Η προφορική συμμετοχή τους και το ενδιαφέρον που δείχνουν στο μάθημα.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dirty="0" smtClean="0"/>
              <a:t>Η </a:t>
            </a:r>
            <a:r>
              <a:rPr lang="el-GR" dirty="0"/>
              <a:t>συνεργασία τους μέσα στα πλαίσια της ομαδικής δουλειάς που γίνεται </a:t>
            </a:r>
            <a:r>
              <a:rPr lang="el-GR" dirty="0" smtClean="0"/>
              <a:t>στη τάξη. </a:t>
            </a:r>
            <a:endParaRPr lang="el-GR" dirty="0"/>
          </a:p>
          <a:p>
            <a:pPr eaLnBrk="1" hangingPunct="1">
              <a:lnSpc>
                <a:spcPct val="80000"/>
              </a:lnSpc>
              <a:defRPr/>
            </a:pPr>
            <a:r>
              <a:rPr lang="el-GR" dirty="0" smtClean="0"/>
              <a:t>Η </a:t>
            </a:r>
            <a:r>
              <a:rPr lang="el-GR" dirty="0"/>
              <a:t>συνέπεια στις υποχρεώσεις τους </a:t>
            </a:r>
            <a:r>
              <a:rPr lang="el-GR" dirty="0" smtClean="0"/>
              <a:t>όπως είναι η κατ </a:t>
            </a:r>
            <a:r>
              <a:rPr lang="el-GR" dirty="0"/>
              <a:t>οίκον </a:t>
            </a:r>
            <a:r>
              <a:rPr lang="el-GR" dirty="0" smtClean="0"/>
              <a:t>εργασίες και κάποιες μελέτες ή </a:t>
            </a:r>
            <a:r>
              <a:rPr lang="el-GR" dirty="0"/>
              <a:t>κατασκευές </a:t>
            </a:r>
            <a:r>
              <a:rPr lang="el-GR" dirty="0" smtClean="0"/>
              <a:t>που μπορεί να τους ανατεθούν.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6159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z="3600" b="1" u="sng" dirty="0">
                <a:solidFill>
                  <a:schemeClr val="accent1"/>
                </a:solidFill>
              </a:rPr>
              <a:t>Προετοιμασία πριν το Διαγώνισμα</a:t>
            </a:r>
            <a:r>
              <a:rPr lang="el-GR" sz="3600" b="1" dirty="0">
                <a:solidFill>
                  <a:schemeClr val="accent1"/>
                </a:solidFill>
              </a:rPr>
              <a:t>: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68760"/>
            <a:ext cx="8568952" cy="424869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el-GR" sz="2800" dirty="0" smtClean="0"/>
              <a:t>  Οι μαθητές </a:t>
            </a:r>
            <a:r>
              <a:rPr lang="el-GR" sz="2800" dirty="0"/>
              <a:t>θα πρέπει να</a:t>
            </a:r>
            <a:r>
              <a:rPr lang="el-GR" sz="2800" dirty="0" smtClean="0"/>
              <a:t>:</a:t>
            </a:r>
          </a:p>
          <a:p>
            <a:pPr>
              <a:lnSpc>
                <a:spcPct val="80000"/>
              </a:lnSpc>
              <a:buNone/>
              <a:defRPr/>
            </a:pPr>
            <a:endParaRPr lang="el-GR" sz="1200" dirty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l-GR" sz="2800" dirty="0" smtClean="0"/>
              <a:t>Διαβάζουν </a:t>
            </a:r>
            <a:r>
              <a:rPr lang="el-GR" sz="2800" dirty="0"/>
              <a:t>τις </a:t>
            </a:r>
            <a:r>
              <a:rPr lang="el-GR" sz="2800" dirty="0" smtClean="0"/>
              <a:t>σελίδες του </a:t>
            </a:r>
            <a:r>
              <a:rPr lang="el-GR" sz="2800" dirty="0"/>
              <a:t>σχολικού βιβλίου </a:t>
            </a:r>
            <a:r>
              <a:rPr lang="el-GR" sz="2800" dirty="0" smtClean="0"/>
              <a:t>που αντιστοιχούν στην ύλη του διαγωνίσματος.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l-GR" sz="12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l-GR" sz="2800" dirty="0" smtClean="0"/>
              <a:t>Ελέγχουν </a:t>
            </a:r>
            <a:r>
              <a:rPr lang="el-GR" sz="2800" dirty="0"/>
              <a:t>το διάβασμα </a:t>
            </a:r>
            <a:r>
              <a:rPr lang="el-GR" sz="2800" dirty="0" smtClean="0"/>
              <a:t>τους με </a:t>
            </a:r>
            <a:r>
              <a:rPr lang="el-GR" sz="2800" dirty="0"/>
              <a:t>τις συμπληρωμένες </a:t>
            </a:r>
            <a:r>
              <a:rPr lang="el-GR" sz="2800" dirty="0" smtClean="0"/>
              <a:t>δραστηριότητες</a:t>
            </a:r>
            <a:r>
              <a:rPr lang="el-GR" sz="2800" dirty="0"/>
              <a:t> </a:t>
            </a:r>
            <a:r>
              <a:rPr lang="el-GR" sz="2800" dirty="0" smtClean="0"/>
              <a:t>του βιβλίου τους. </a:t>
            </a:r>
            <a:endParaRPr lang="el-GR" dirty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l-GR" sz="12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l-GR" sz="2800" dirty="0" smtClean="0"/>
              <a:t>Δίνουν ιδιαίτερη προσοχή στις σημειώσεις τους ή στα φυλλάδια που θα δίνονται.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l-GR" sz="1200" dirty="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l-GR" sz="2800" dirty="0" smtClean="0"/>
              <a:t>Προσέχουν </a:t>
            </a:r>
            <a:r>
              <a:rPr lang="el-GR" sz="2800" dirty="0"/>
              <a:t>στην επανάληψη που γίνεται πριν το διαγώνισμα</a:t>
            </a:r>
            <a:r>
              <a:rPr lang="el-GR" sz="2800" dirty="0" smtClean="0"/>
              <a:t>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5445224"/>
            <a:ext cx="7916525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Δεν επιδιώκουμε την αποστήθιση εκτός από κάποιες βασικές έννοιες.</a:t>
            </a:r>
            <a:endParaRPr lang="en-US" sz="2400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395287" y="908050"/>
            <a:ext cx="85693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el-GR" altLang="el-GR" sz="4000" u="sng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l-GR" altLang="el-GR" sz="4000" b="1" dirty="0"/>
              <a:t>Ιδιαίτερη σημασία δίνεται στην προσπάθεια του κάθε μαθητή ξεχωριστά και στη βελτιωτική του πορεία. </a:t>
            </a:r>
          </a:p>
          <a:p>
            <a:pPr algn="ctr">
              <a:lnSpc>
                <a:spcPct val="80000"/>
              </a:lnSpc>
            </a:pPr>
            <a:endParaRPr lang="el-GR" altLang="el-GR" sz="4000" dirty="0"/>
          </a:p>
          <a:p>
            <a:pPr algn="ctr">
              <a:lnSpc>
                <a:spcPct val="80000"/>
              </a:lnSpc>
            </a:pPr>
            <a:r>
              <a:rPr lang="el-GR" altLang="el-GR" sz="4000" b="1" dirty="0">
                <a:solidFill>
                  <a:schemeClr val="accent6">
                    <a:lumMod val="75000"/>
                  </a:schemeClr>
                </a:solidFill>
              </a:rPr>
              <a:t>«Μέτρο σύγκρισης θα πρέπει να είναι πάντοτε ο εαυτό τους»</a:t>
            </a:r>
            <a:endParaRPr lang="en-US" altLang="el-G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149" y="908720"/>
            <a:ext cx="5660032" cy="5660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07704" y="315688"/>
            <a:ext cx="6055783" cy="9001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r>
              <a:rPr lang="el-GR" sz="5400" b="1" dirty="0" smtClean="0">
                <a:ln w="127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ΕΥΧΑΡΙΣΤΩ   </a:t>
            </a:r>
            <a:endParaRPr lang="en-US" sz="5400" b="1" dirty="0">
              <a:ln w="12700">
                <a:solidFill>
                  <a:schemeClr val="bg1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981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548680"/>
            <a:ext cx="8568952" cy="603999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l-GR" b="1" u="sng" dirty="0">
                <a:solidFill>
                  <a:srgbClr val="C00000"/>
                </a:solidFill>
              </a:rPr>
              <a:t>Γενικά για τη Βιολογία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400" dirty="0"/>
              <a:t>Η Βιολογία: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l-GR" sz="2400" dirty="0"/>
              <a:t>έχει ως θέμα τη</a:t>
            </a:r>
            <a:r>
              <a:rPr lang="el-GR" sz="2400" dirty="0">
                <a:solidFill>
                  <a:srgbClr val="FF3300"/>
                </a:solidFill>
              </a:rPr>
              <a:t> </a:t>
            </a:r>
            <a:r>
              <a:rPr lang="el-GR" sz="2400" b="1" dirty="0">
                <a:solidFill>
                  <a:srgbClr val="C00000"/>
                </a:solidFill>
                <a:effectLst/>
              </a:rPr>
              <a:t>ζωή</a:t>
            </a:r>
            <a:r>
              <a:rPr lang="el-GR" sz="2400" b="1" dirty="0">
                <a:solidFill>
                  <a:srgbClr val="FF3300"/>
                </a:solidFill>
              </a:rPr>
              <a:t> </a:t>
            </a:r>
            <a:r>
              <a:rPr lang="el-GR" sz="2400" dirty="0"/>
              <a:t>και μελετά όλους τους </a:t>
            </a:r>
            <a:r>
              <a:rPr lang="el-GR" sz="2400" dirty="0" smtClean="0"/>
              <a:t>          </a:t>
            </a:r>
            <a:r>
              <a:rPr lang="el-GR" sz="2400" b="1" dirty="0" smtClean="0">
                <a:solidFill>
                  <a:srgbClr val="C00000"/>
                </a:solidFill>
              </a:rPr>
              <a:t>ζωντανούς</a:t>
            </a:r>
            <a:r>
              <a:rPr lang="el-GR" sz="2400" dirty="0" smtClean="0"/>
              <a:t>  </a:t>
            </a:r>
            <a:r>
              <a:rPr lang="el-GR" sz="2400" b="1" dirty="0" smtClean="0">
                <a:solidFill>
                  <a:srgbClr val="C00000"/>
                </a:solidFill>
                <a:effectLst/>
              </a:rPr>
              <a:t>οργανισμούς</a:t>
            </a:r>
            <a:r>
              <a:rPr lang="el-GR" sz="2400" dirty="0"/>
              <a:t>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l-GR" sz="2400" dirty="0"/>
              <a:t>έχει άμεση σχέση με θέματα </a:t>
            </a:r>
            <a:r>
              <a:rPr lang="el-GR" sz="2400" b="1" dirty="0">
                <a:solidFill>
                  <a:srgbClr val="C00000"/>
                </a:solidFill>
                <a:effectLst/>
              </a:rPr>
              <a:t>Αγωγής Υγείας </a:t>
            </a:r>
            <a:r>
              <a:rPr lang="el-GR" sz="2400" dirty="0"/>
              <a:t>αλλά και με την </a:t>
            </a:r>
            <a:r>
              <a:rPr lang="el-GR" sz="2400" b="1" dirty="0">
                <a:solidFill>
                  <a:srgbClr val="C00000"/>
                </a:solidFill>
                <a:effectLst/>
              </a:rPr>
              <a:t>Περιβαλλοντική Αγωγή</a:t>
            </a:r>
            <a:r>
              <a:rPr lang="el-GR" sz="2400" dirty="0"/>
              <a:t>.</a:t>
            </a:r>
            <a:endParaRPr lang="el-GR" sz="5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l-GR" sz="2400" dirty="0" smtClean="0"/>
              <a:t>είναι </a:t>
            </a:r>
            <a:r>
              <a:rPr lang="el-GR" sz="2400" dirty="0"/>
              <a:t>η συνέχεια του μαθήματος της </a:t>
            </a:r>
            <a:r>
              <a:rPr lang="el-GR" sz="2400" b="1" dirty="0">
                <a:solidFill>
                  <a:srgbClr val="C00000"/>
                </a:solidFill>
                <a:effectLst/>
              </a:rPr>
              <a:t>Επιστήμης</a:t>
            </a:r>
            <a:r>
              <a:rPr lang="el-GR" sz="2400" dirty="0"/>
              <a:t>, το οποίο έκαναν τα παιδιά στο Δημοτικό.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l-GR" sz="2400" dirty="0" smtClean="0"/>
              <a:t>είναι</a:t>
            </a:r>
            <a:r>
              <a:rPr lang="el-GR" sz="2400" dirty="0" smtClean="0">
                <a:solidFill>
                  <a:srgbClr val="FF3300"/>
                </a:solidFill>
              </a:rPr>
              <a:t> </a:t>
            </a:r>
            <a:r>
              <a:rPr lang="el-GR" sz="2400" b="1" dirty="0">
                <a:solidFill>
                  <a:srgbClr val="C00000"/>
                </a:solidFill>
                <a:effectLst/>
              </a:rPr>
              <a:t>ένα από τα τέσσερα εξεταζόμενα μαθήματα της Α΄ Γυμνασίου</a:t>
            </a:r>
            <a:r>
              <a:rPr lang="el-GR" sz="2400" dirty="0"/>
              <a:t> όπου στο τέλος της σχολικής χρονιάς οι μαθητές θα παρακαθίσουν σε εξετάσεις.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l-GR" sz="2400" dirty="0" smtClean="0"/>
              <a:t>διδάσκεται στην </a:t>
            </a:r>
            <a:r>
              <a:rPr lang="el-GR" sz="2400" b="1" u="sng" dirty="0">
                <a:solidFill>
                  <a:srgbClr val="C00000"/>
                </a:solidFill>
                <a:effectLst/>
              </a:rPr>
              <a:t>αίθουσα</a:t>
            </a:r>
            <a:r>
              <a:rPr lang="el-GR" sz="2400" b="1" dirty="0">
                <a:solidFill>
                  <a:srgbClr val="C00000"/>
                </a:solidFill>
                <a:effectLst/>
              </a:rPr>
              <a:t> Βιολογίας</a:t>
            </a:r>
            <a:r>
              <a:rPr lang="el-GR" sz="2400" dirty="0">
                <a:effectLst/>
              </a:rPr>
              <a:t> </a:t>
            </a:r>
            <a:r>
              <a:rPr lang="el-GR" sz="2400" u="sng" dirty="0"/>
              <a:t>για δύο συνεχόμενες περιόδους μια φορά την εβδομάδα</a:t>
            </a:r>
            <a:r>
              <a:rPr lang="el-GR" sz="2400" dirty="0"/>
              <a:t>. Τα παιδιά </a:t>
            </a:r>
            <a:r>
              <a:rPr lang="el-GR" sz="2400" dirty="0" smtClean="0"/>
              <a:t>είναι χωρισμένα </a:t>
            </a:r>
            <a:r>
              <a:rPr lang="el-GR" sz="2400" dirty="0"/>
              <a:t>σε ομάδες μεικτής ικανότητας </a:t>
            </a:r>
            <a:r>
              <a:rPr lang="el-GR" sz="2400" dirty="0" smtClean="0"/>
              <a:t>και εκτελούν </a:t>
            </a:r>
            <a:r>
              <a:rPr lang="el-GR" sz="2400" dirty="0"/>
              <a:t>ή παρακολουθούν διάφορες </a:t>
            </a:r>
            <a:r>
              <a:rPr lang="el-GR" sz="2400" dirty="0" smtClean="0"/>
              <a:t>πειραματικές ή άλλες  </a:t>
            </a:r>
            <a:r>
              <a:rPr lang="el-GR" sz="2400" dirty="0"/>
              <a:t>δραστηριότητες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pic>
        <p:nvPicPr>
          <p:cNvPr id="3" name="Picture 4" descr="j03052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797" y="260648"/>
            <a:ext cx="1406345" cy="191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 rotWithShape="1">
          <a:blip r:embed="rId2" cstate="print"/>
          <a:srcRect l="49499" t="12270" r="11926" b="6219"/>
          <a:stretch/>
        </p:blipFill>
        <p:spPr bwMode="auto">
          <a:xfrm>
            <a:off x="4427984" y="623339"/>
            <a:ext cx="4716016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 rot="21088760">
            <a:off x="809373" y="3212975"/>
            <a:ext cx="264687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l-G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Βιβλίο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l-GR" sz="36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  <a:cs typeface="+mn-cs"/>
              </a:rPr>
              <a:t>Οργάνωση Μαθήματος</a:t>
            </a:r>
          </a:p>
        </p:txBody>
      </p:sp>
    </p:spTree>
    <p:extLst>
      <p:ext uri="{BB962C8B-B14F-4D97-AF65-F5344CB8AC3E}">
        <p14:creationId xmlns:p14="http://schemas.microsoft.com/office/powerpoint/2010/main" val="236497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6092">
            <a:off x="213630" y="285680"/>
            <a:ext cx="4499794" cy="276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2980">
            <a:off x="4499992" y="548680"/>
            <a:ext cx="4538464" cy="195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874069"/>
            <a:ext cx="3600060" cy="376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2096333"/>
            <a:ext cx="4412157" cy="155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9" y="3861048"/>
            <a:ext cx="5041278" cy="20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61048"/>
            <a:ext cx="4914380" cy="2211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531" y="5496233"/>
            <a:ext cx="6032773" cy="136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2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t="4784"/>
          <a:stretch>
            <a:fillRect/>
          </a:stretch>
        </p:blipFill>
        <p:spPr bwMode="auto">
          <a:xfrm>
            <a:off x="2124075" y="20638"/>
            <a:ext cx="5040313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 l="3412" t="23560" r="2711"/>
          <a:stretch>
            <a:fillRect/>
          </a:stretch>
        </p:blipFill>
        <p:spPr bwMode="auto">
          <a:xfrm>
            <a:off x="468313" y="4562475"/>
            <a:ext cx="8207375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l-GR" sz="36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Οργάνωση Μαθήματος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6795" y="692696"/>
            <a:ext cx="9150795" cy="523220"/>
          </a:xfrm>
          <a:prstGeom prst="rect">
            <a:avLst/>
          </a:prstGeom>
          <a:noFill/>
          <a:ln w="19050">
            <a:solidFill>
              <a:srgbClr val="006600"/>
            </a:solidFill>
            <a:prstDash val="solid"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l-GR" sz="28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Εργασία σε ομάδες</a:t>
            </a:r>
          </a:p>
        </p:txBody>
      </p:sp>
      <p:sp>
        <p:nvSpPr>
          <p:cNvPr id="9" name="Rectangle 8"/>
          <p:cNvSpPr/>
          <p:nvPr/>
        </p:nvSpPr>
        <p:spPr>
          <a:xfrm>
            <a:off x="109354" y="1340768"/>
            <a:ext cx="9034645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l-GR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cs typeface="+mn-cs"/>
              </a:rPr>
              <a:t>Εξατομικευμένος</a:t>
            </a:r>
            <a:r>
              <a:rPr lang="el-GR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 τρόπος  εργασίας στην ομάδα</a:t>
            </a:r>
            <a:endParaRPr lang="en-U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pic>
        <p:nvPicPr>
          <p:cNvPr id="4098" name="Picture 2" descr="http://t0.gstatic.com/images?q=tbn:ANd9GcRuIjdt-UMYfXsvvDU25aY9xBvk7XgLcEEBSPUPCpBgZkg8Ewdquw&amp;t=1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582016" y="2308228"/>
            <a:ext cx="6089319" cy="4015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Oval 2"/>
          <p:cNvSpPr/>
          <p:nvPr/>
        </p:nvSpPr>
        <p:spPr>
          <a:xfrm>
            <a:off x="1489075" y="3527425"/>
            <a:ext cx="2722563" cy="2773363"/>
          </a:xfrm>
          <a:prstGeom prst="ellipse">
            <a:avLst/>
          </a:prstGeom>
          <a:noFill/>
          <a:ln w="698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 dirty="0"/>
          </a:p>
        </p:txBody>
      </p:sp>
      <p:sp>
        <p:nvSpPr>
          <p:cNvPr id="13" name="Oval 12"/>
          <p:cNvSpPr/>
          <p:nvPr/>
        </p:nvSpPr>
        <p:spPr>
          <a:xfrm>
            <a:off x="4572000" y="3679825"/>
            <a:ext cx="2303463" cy="2773363"/>
          </a:xfrm>
          <a:prstGeom prst="ellipse">
            <a:avLst/>
          </a:prstGeom>
          <a:noFill/>
          <a:ln w="698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 dirty="0"/>
          </a:p>
        </p:txBody>
      </p:sp>
      <p:sp>
        <p:nvSpPr>
          <p:cNvPr id="14" name="Oval 13"/>
          <p:cNvSpPr/>
          <p:nvPr/>
        </p:nvSpPr>
        <p:spPr>
          <a:xfrm>
            <a:off x="3906838" y="2044700"/>
            <a:ext cx="1439862" cy="2066925"/>
          </a:xfrm>
          <a:prstGeom prst="ellipse">
            <a:avLst/>
          </a:prstGeom>
          <a:noFill/>
          <a:ln w="698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 dirty="0"/>
          </a:p>
        </p:txBody>
      </p:sp>
      <p:sp>
        <p:nvSpPr>
          <p:cNvPr id="15" name="Oval 14"/>
          <p:cNvSpPr/>
          <p:nvPr/>
        </p:nvSpPr>
        <p:spPr>
          <a:xfrm>
            <a:off x="5418138" y="2493963"/>
            <a:ext cx="2033587" cy="2066925"/>
          </a:xfrm>
          <a:prstGeom prst="ellipse">
            <a:avLst/>
          </a:prstGeom>
          <a:noFill/>
          <a:ln w="698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 dirty="0"/>
          </a:p>
        </p:txBody>
      </p:sp>
      <p:sp>
        <p:nvSpPr>
          <p:cNvPr id="16" name="Oval 15"/>
          <p:cNvSpPr/>
          <p:nvPr/>
        </p:nvSpPr>
        <p:spPr>
          <a:xfrm>
            <a:off x="2625725" y="2222500"/>
            <a:ext cx="1441450" cy="2066925"/>
          </a:xfrm>
          <a:prstGeom prst="ellipse">
            <a:avLst/>
          </a:prstGeom>
          <a:noFill/>
          <a:ln w="698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l-GR" sz="36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Οργάνωση Μαθήματος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6795" y="692696"/>
            <a:ext cx="9150795" cy="523220"/>
          </a:xfrm>
          <a:prstGeom prst="rect">
            <a:avLst/>
          </a:prstGeom>
          <a:noFill/>
          <a:ln w="19050">
            <a:solidFill>
              <a:srgbClr val="006600"/>
            </a:solidFill>
            <a:prstDash val="solid"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l-GR" sz="28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Εργασία σε ομάδες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19672" y="1340768"/>
            <a:ext cx="612068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l-GR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Συνεργασία στην ομάδα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pic>
        <p:nvPicPr>
          <p:cNvPr id="4100" name="Picture 4" descr="http://www.thepowerofintroverts.com/wp-content/uploads/2011/10/GroupWork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619672" y="1862826"/>
            <a:ext cx="6120680" cy="4590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l-GR" sz="36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Οργάνωση Μαθήματος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083" y="646331"/>
            <a:ext cx="9150795" cy="523220"/>
          </a:xfrm>
          <a:prstGeom prst="rect">
            <a:avLst/>
          </a:prstGeom>
          <a:noFill/>
          <a:ln w="19050">
            <a:solidFill>
              <a:srgbClr val="006600"/>
            </a:solidFill>
            <a:prstDash val="solid"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l-GR" sz="28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 Εργασία σε ομάδες</a:t>
            </a:r>
          </a:p>
        </p:txBody>
      </p:sp>
      <p:sp>
        <p:nvSpPr>
          <p:cNvPr id="2" name="Rectangle 1"/>
          <p:cNvSpPr/>
          <p:nvPr/>
        </p:nvSpPr>
        <p:spPr>
          <a:xfrm>
            <a:off x="1907704" y="1124744"/>
            <a:ext cx="4883068" cy="923330"/>
          </a:xfrm>
          <a:prstGeom prst="rect">
            <a:avLst/>
          </a:prstGeom>
          <a:noFill/>
        </p:spPr>
        <p:txBody>
          <a:bodyPr wrap="none">
            <a:prstTxWarp prst="textTriangl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l-GR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Επικοινωνία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-6350" y="2133600"/>
            <a:ext cx="915035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 dirty="0"/>
          </a:p>
        </p:txBody>
      </p:sp>
      <p:sp>
        <p:nvSpPr>
          <p:cNvPr id="24582" name="Rectangle 3"/>
          <p:cNvSpPr>
            <a:spLocks noChangeArrowheads="1"/>
          </p:cNvSpPr>
          <p:nvPr/>
        </p:nvSpPr>
        <p:spPr bwMode="auto">
          <a:xfrm>
            <a:off x="-6350" y="2273300"/>
            <a:ext cx="91313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>
              <a:lnSpc>
                <a:spcPct val="80000"/>
              </a:lnSpc>
              <a:buFontTx/>
              <a:buChar char="•"/>
            </a:pPr>
            <a:r>
              <a:rPr lang="el-GR" altLang="el-GR" sz="2400" b="1">
                <a:latin typeface="Calibri" pitchFamily="34" charset="0"/>
              </a:rPr>
              <a:t>Εκφράζουν καθαρά τις ιδέες και τα συναισθήματα τους</a:t>
            </a:r>
          </a:p>
          <a:p>
            <a:pPr marL="342900" indent="-342900" algn="ctr" eaLnBrk="0" hangingPunct="0">
              <a:lnSpc>
                <a:spcPct val="80000"/>
              </a:lnSpc>
              <a:buFontTx/>
              <a:buChar char="•"/>
            </a:pPr>
            <a:r>
              <a:rPr lang="el-GR" altLang="el-GR" sz="2400" b="1">
                <a:latin typeface="Calibri" pitchFamily="34" charset="0"/>
              </a:rPr>
              <a:t>Ακούνε προσεκτικά τι λένε οι συμμαθητές τους</a:t>
            </a:r>
          </a:p>
        </p:txBody>
      </p:sp>
      <p:pic>
        <p:nvPicPr>
          <p:cNvPr id="1026" name="Picture 2" descr="http://www.emerson.edu/sites/default/files/GenericPhotos/NewsAndEvents/news-marcomm-classroom-large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907703" y="3073656"/>
            <a:ext cx="5393557" cy="3595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Μάθημα Βιολογίας-Ενημερωτική συνάντηση με γονείς(Αγ. Βασιλείου)2013-2014</Template>
  <TotalTime>351</TotalTime>
  <Words>551</Words>
  <Application>Microsoft Office PowerPoint</Application>
  <PresentationFormat>On-screen Show (4:3)</PresentationFormat>
  <Paragraphs>86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Urban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Υποχρεώσεις των Μαθητών κατά τη διάρκεια του μαθήματος</vt:lpstr>
      <vt:lpstr>Υποχρεώσεις των Μαθητών κατά τη διάρκεια του μαθήματος</vt:lpstr>
      <vt:lpstr>Σωστός Τρόπος Μελέτης στο Σπίτι</vt:lpstr>
      <vt:lpstr>Για την αξιολόγηση τους</vt:lpstr>
      <vt:lpstr>Προετοιμασία πριν το Διαγώνισμα: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Teacher</cp:lastModifiedBy>
  <cp:revision>25</cp:revision>
  <dcterms:created xsi:type="dcterms:W3CDTF">2015-11-18T07:33:59Z</dcterms:created>
  <dcterms:modified xsi:type="dcterms:W3CDTF">2017-09-17T09:02:28Z</dcterms:modified>
</cp:coreProperties>
</file>