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2" r:id="rId5"/>
    <p:sldId id="279" r:id="rId6"/>
    <p:sldId id="267" r:id="rId7"/>
    <p:sldId id="283" r:id="rId8"/>
    <p:sldId id="273" r:id="rId9"/>
    <p:sldId id="285" r:id="rId10"/>
    <p:sldId id="280" r:id="rId11"/>
    <p:sldId id="288" r:id="rId12"/>
    <p:sldId id="289" r:id="rId13"/>
    <p:sldId id="274" r:id="rId14"/>
    <p:sldId id="281" r:id="rId15"/>
    <p:sldId id="275" r:id="rId16"/>
    <p:sldId id="262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581297"/>
            <a:ext cx="8915399" cy="2262781"/>
          </a:xfrm>
        </p:spPr>
        <p:txBody>
          <a:bodyPr/>
          <a:lstStyle/>
          <a:p>
            <a:r>
              <a:rPr lang="el-GR" dirty="0" smtClean="0"/>
              <a:t>ΝΕΑ ΕΛΛΗΝΙΚΑ-</a:t>
            </a:r>
            <a:br>
              <a:rPr lang="el-GR" dirty="0" smtClean="0"/>
            </a:br>
            <a:r>
              <a:rPr lang="el-GR" dirty="0" smtClean="0"/>
              <a:t>ΙΣΤΟΡΙΑ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082835"/>
            <a:ext cx="8915399" cy="2820828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ΕΞΕΤΑΖΟΜΕΝΑ ΜΑΘΗΜΑΤΑ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5400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μπορείτε να βοηθήσετε τα παιδιά σας με τα φιλολογικά μαθήματα;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2133599"/>
            <a:ext cx="9976258" cy="4032069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Θα ήταν καλό να έχουν </a:t>
            </a:r>
            <a:r>
              <a:rPr lang="el-GR" sz="2800" b="1" dirty="0" smtClean="0"/>
              <a:t>ημερολόγιο</a:t>
            </a:r>
            <a:r>
              <a:rPr lang="el-GR" sz="2800" dirty="0" smtClean="0"/>
              <a:t> για να σημειώνουν όσες εργασίες πρέπει.</a:t>
            </a:r>
          </a:p>
          <a:p>
            <a:r>
              <a:rPr lang="el-GR" sz="2800" dirty="0" smtClean="0"/>
              <a:t>Είναι ευθύνη των παιδιών να σημειώνουν και να διεκπεραιώνουν τις εργασίες τους. </a:t>
            </a:r>
            <a:r>
              <a:rPr lang="el-GR" sz="2800" b="1" dirty="0" smtClean="0"/>
              <a:t>Στην τάξη δίνονται όλα τα εχέγγυα</a:t>
            </a:r>
            <a:r>
              <a:rPr lang="el-GR" sz="2800" dirty="0" smtClean="0"/>
              <a:t> για να μπορούν τα παιδιά να εργάζονται μόνα.</a:t>
            </a:r>
          </a:p>
          <a:p>
            <a:r>
              <a:rPr lang="el-GR" sz="2800" dirty="0" smtClean="0"/>
              <a:t>Έχουν δοθεί βιβλία αναφοράς για να βοηθούν τα παιδιά, Λεξικό και Γραμματική.</a:t>
            </a:r>
          </a:p>
          <a:p>
            <a:r>
              <a:rPr lang="el-GR" sz="2800" dirty="0" smtClean="0"/>
              <a:t>Εσείς μπορείτε απλά να επιβλέψετε ή να λύσετε περαιτέρω απορίες.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737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άλλαξε στις εξετάσεις;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463040"/>
            <a:ext cx="6027865" cy="4448182"/>
          </a:xfrm>
        </p:spPr>
        <p:txBody>
          <a:bodyPr>
            <a:normAutofit/>
          </a:bodyPr>
          <a:lstStyle/>
          <a:p>
            <a:endParaRPr lang="el-GR" sz="2800" dirty="0" smtClean="0"/>
          </a:p>
          <a:p>
            <a:endParaRPr lang="el-GR" sz="2800" dirty="0" smtClean="0"/>
          </a:p>
          <a:p>
            <a:pPr marL="0" indent="0">
              <a:buNone/>
            </a:pPr>
            <a:endParaRPr lang="el-GR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990175"/>
              </p:ext>
            </p:extLst>
          </p:nvPr>
        </p:nvGraphicFramePr>
        <p:xfrm>
          <a:off x="143691" y="1264555"/>
          <a:ext cx="11691258" cy="559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7433">
                  <a:extLst>
                    <a:ext uri="{9D8B030D-6E8A-4147-A177-3AD203B41FA5}">
                      <a16:colId xmlns:a16="http://schemas.microsoft.com/office/drawing/2014/main" val="2383796847"/>
                    </a:ext>
                  </a:extLst>
                </a:gridCol>
                <a:gridCol w="5623825">
                  <a:extLst>
                    <a:ext uri="{9D8B030D-6E8A-4147-A177-3AD203B41FA5}">
                      <a16:colId xmlns:a16="http://schemas.microsoft.com/office/drawing/2014/main" val="3875900115"/>
                    </a:ext>
                  </a:extLst>
                </a:gridCol>
              </a:tblGrid>
              <a:tr h="7328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Μέχρι σήμερα: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Φέτος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39498"/>
                  </a:ext>
                </a:extLst>
              </a:tr>
              <a:tr h="1916747"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800" dirty="0" smtClean="0"/>
                        <a:t>Γίνονταν τον Μάιο.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800" dirty="0" smtClean="0"/>
                        <a:t>Θα εξεταστούν τα παιδιά τη μισή ύλη τον Ιανουάριο και την υπόλοιπη μισή τον Μάιο.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170565"/>
                  </a:ext>
                </a:extLst>
              </a:tr>
              <a:tr h="87381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 smtClean="0"/>
                        <a:t>Ετοίμαζαν το γραπτό οι εκπαιδευτικοί κάθε σχολείου.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 smtClean="0"/>
                        <a:t>Η εξέταση έρχεται κεντρικά από το Υπουργείο.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83568"/>
                  </a:ext>
                </a:extLst>
              </a:tr>
              <a:tr h="126843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 smtClean="0"/>
                        <a:t>Διόρθωναν τα</a:t>
                      </a:r>
                      <a:r>
                        <a:rPr lang="el-GR" sz="2800" baseline="0" dirty="0" smtClean="0"/>
                        <a:t> γραπτά οι διδάσκοντες κάθε τμήματος.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 smtClean="0"/>
                        <a:t>Θα διορθωθούν από εκπαιδευτικούς</a:t>
                      </a:r>
                      <a:r>
                        <a:rPr lang="el-GR" sz="2800" baseline="0" dirty="0" smtClean="0"/>
                        <a:t> άλλων σχολείων.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150156"/>
                  </a:ext>
                </a:extLst>
              </a:tr>
              <a:tr h="56644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088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965" y="310602"/>
            <a:ext cx="8911687" cy="2145216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Τι είναι αυτό που θα εξεταστούν οι μαθητές της Α΄ Γυμνασίου σε όλα τα σχολεία της Κύπρου;</a:t>
            </a:r>
            <a:r>
              <a:rPr lang="el-GR" sz="3100" dirty="0"/>
              <a:t> </a:t>
            </a: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>Οι </a:t>
            </a:r>
            <a:r>
              <a:rPr lang="el-GR" sz="3100" dirty="0"/>
              <a:t>Δείκτες Επιτυχίας – Επάρκειας αποτελούν τα εργαλεία, που κατευθύνουν τον προγραμματισμό της διδασκαλίας</a:t>
            </a:r>
            <a:r>
              <a:rPr lang="el-GR" sz="3100" dirty="0" smtClean="0"/>
              <a:t>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3838" y="2891245"/>
            <a:ext cx="4313864" cy="3777622"/>
          </a:xfrm>
        </p:spPr>
        <p:txBody>
          <a:bodyPr>
            <a:normAutofit/>
          </a:bodyPr>
          <a:lstStyle/>
          <a:p>
            <a:r>
              <a:rPr lang="el-GR" sz="2800" dirty="0"/>
              <a:t>Δείκτες </a:t>
            </a:r>
            <a:r>
              <a:rPr lang="el-GR" sz="2800" dirty="0" smtClean="0"/>
              <a:t>επάρκειας</a:t>
            </a:r>
          </a:p>
          <a:p>
            <a:pPr marL="0" indent="0">
              <a:buNone/>
            </a:pPr>
            <a:r>
              <a:rPr lang="el-GR" sz="2800" b="1" dirty="0" smtClean="0"/>
              <a:t>Τι πρέπει να διδάξει ο εκπαιδευτικός.</a:t>
            </a:r>
            <a:endParaRPr lang="el-GR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808" y="2891245"/>
            <a:ext cx="4313864" cy="3424925"/>
          </a:xfrm>
        </p:spPr>
        <p:txBody>
          <a:bodyPr>
            <a:normAutofit/>
          </a:bodyPr>
          <a:lstStyle/>
          <a:p>
            <a:r>
              <a:rPr lang="el-GR" sz="2800" dirty="0"/>
              <a:t>Δείκτες επιτυχίας </a:t>
            </a:r>
          </a:p>
          <a:p>
            <a:pPr marL="0" indent="0">
              <a:buNone/>
            </a:pPr>
            <a:r>
              <a:rPr lang="el-GR" sz="2800" b="1" dirty="0" smtClean="0"/>
              <a:t>Το αποτέλεσμα της διδασκαλίας στους μαθητές.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4262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εξετάσεις έρχονται έτοιμες από το Υπουργείο Παιδείας.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Αυτό που κάνει όλα τα παιδιά της Κύπρου ικανά να ανταποκριθούν στα ίδια δοκίμια είναι οι δείκτες επάρκειας και επιτυχίας.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7247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Κύριο συστατικό επιτυχίας: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Οι μαθητές να είναι συγκεντρωμένοι στην τάξη και να κάνουν όσες εργασίες τους ζητούνται.</a:t>
            </a:r>
          </a:p>
          <a:p>
            <a:r>
              <a:rPr lang="el-GR" sz="3200" dirty="0" smtClean="0"/>
              <a:t>Οι εργασίες δίνονται </a:t>
            </a:r>
            <a:r>
              <a:rPr lang="el-GR" sz="3200" dirty="0" err="1" smtClean="0"/>
              <a:t>στοχευμένα</a:t>
            </a:r>
            <a:r>
              <a:rPr lang="el-GR" sz="3200" dirty="0" smtClean="0"/>
              <a:t> για να επιτευχθούν οι δείκτες επάρκειας και επιτυχίας!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3338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62" y="153847"/>
            <a:ext cx="8911687" cy="1280890"/>
          </a:xfrm>
        </p:spPr>
        <p:txBody>
          <a:bodyPr>
            <a:normAutofit/>
          </a:bodyPr>
          <a:lstStyle/>
          <a:p>
            <a:r>
              <a:rPr lang="el-GR" sz="2800" smtClean="0"/>
              <a:t>ΑΞΙΟΛΟΓΗΣΗ ΝΕΩΝ ΕΛΛΗΝΙΚΩΝ:</a:t>
            </a:r>
            <a:endParaRPr lang="el-G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801160"/>
              </p:ext>
            </p:extLst>
          </p:nvPr>
        </p:nvGraphicFramePr>
        <p:xfrm>
          <a:off x="0" y="794292"/>
          <a:ext cx="12070080" cy="60637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77821">
                  <a:extLst>
                    <a:ext uri="{9D8B030D-6E8A-4147-A177-3AD203B41FA5}">
                      <a16:colId xmlns:a16="http://schemas.microsoft.com/office/drawing/2014/main" val="442133427"/>
                    </a:ext>
                  </a:extLst>
                </a:gridCol>
                <a:gridCol w="8692259">
                  <a:extLst>
                    <a:ext uri="{9D8B030D-6E8A-4147-A177-3AD203B41FA5}">
                      <a16:colId xmlns:a16="http://schemas.microsoft.com/office/drawing/2014/main" val="3690365131"/>
                    </a:ext>
                  </a:extLst>
                </a:gridCol>
              </a:tblGrid>
              <a:tr h="1863327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Ενιαία γραπτή αξιολόγηση στο τέλος του </a:t>
                      </a:r>
                      <a:r>
                        <a:rPr lang="el-GR" sz="2800" dirty="0" err="1" smtClean="0"/>
                        <a:t>τετραμήνου</a:t>
                      </a:r>
                      <a:r>
                        <a:rPr lang="el-GR" sz="2800" dirty="0" smtClean="0"/>
                        <a:t> 40%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ΠΡΟΦΟΡΙΚΗ / ΣΥΝΤΡΕΧΟΥΣΑ (από τον/τη διδάσκοντα/διδάσκουσα) 60% 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63473"/>
                  </a:ext>
                </a:extLst>
              </a:tr>
              <a:tr h="42003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135΄ (Νέα Ελληνικά) κεντρική εξέταση στο τέλος του </a:t>
                      </a:r>
                      <a:r>
                        <a:rPr lang="el-GR" sz="2800" dirty="0" err="1" smtClean="0"/>
                        <a:t>τετραμήνου</a:t>
                      </a:r>
                      <a:r>
                        <a:rPr lang="el-GR" sz="2800" dirty="0" smtClean="0"/>
                        <a:t>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-Συμμετοχή μαθητή/μαθήτριας στην τάξη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800" dirty="0" smtClean="0"/>
                        <a:t>Κατ’ </a:t>
                      </a:r>
                      <a:r>
                        <a:rPr lang="el-GR" sz="2800" dirty="0" err="1" smtClean="0"/>
                        <a:t>οίκον</a:t>
                      </a:r>
                      <a:r>
                        <a:rPr lang="el-GR" sz="2800" dirty="0" smtClean="0"/>
                        <a:t> εργασία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800" dirty="0" smtClean="0"/>
                        <a:t>Γραπτή προειδοποιημένη άσκηση διάρκειας 45 λεπτών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800" dirty="0" smtClean="0"/>
                        <a:t>Ατομική ή ομαδική δημιουργική εργασία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2800" dirty="0" smtClean="0"/>
                        <a:t>Δραστηριότητες διάκρισης ή/και εθελοντική εργασία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l-GR" sz="28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dirty="0" smtClean="0"/>
                        <a:t>Σημείωση: Η διδασκαλία και αξιολόγηση του λογοτεχνικού βιβλίου εντάσσεται στην προφορική / συντρέχουσα αξιολόγηση</a:t>
                      </a:r>
                      <a:endParaRPr lang="el-G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806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125583"/>
            <a:ext cx="11678195" cy="5732417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chemeClr val="tx1"/>
                </a:solidFill>
              </a:rPr>
              <a:t>ΔΟΜΗ ΚΕΝΤΡΙΚΟΥ ΕΞΕΤΑΣΤΙΚΟΥ ΔΟΚΙΜΙΟΥ ΝΕΩΝ ΕΛΛΗΝΙΚΩΝ A΄, Β΄, Γ΄ ΓΥΜΝΑΣΙΟΥ (ΝΕΟΕΛΛΗΝΙΚΗ ΓΛΩΣΣΑ ΚΑΙ ΛΟΓΟΤΕΧΝΙΑ) </a:t>
            </a:r>
            <a:endParaRPr lang="el-GR" sz="2800" dirty="0" smtClean="0">
              <a:solidFill>
                <a:schemeClr val="tx1"/>
              </a:solidFill>
            </a:endParaRPr>
          </a:p>
          <a:p>
            <a:r>
              <a:rPr lang="el-GR" sz="2800" dirty="0" smtClean="0">
                <a:solidFill>
                  <a:schemeClr val="tx1"/>
                </a:solidFill>
              </a:rPr>
              <a:t>ΔΙΑΡΚΕΙΑ</a:t>
            </a:r>
            <a:r>
              <a:rPr lang="el-GR" sz="2800" dirty="0">
                <a:solidFill>
                  <a:schemeClr val="tx1"/>
                </a:solidFill>
              </a:rPr>
              <a:t>: </a:t>
            </a:r>
            <a:r>
              <a:rPr lang="el-GR" sz="2800" b="1" dirty="0" smtClean="0">
                <a:solidFill>
                  <a:schemeClr val="tx1"/>
                </a:solidFill>
              </a:rPr>
              <a:t>135΄</a:t>
            </a:r>
          </a:p>
          <a:p>
            <a:r>
              <a:rPr lang="el-GR" sz="2800" dirty="0">
                <a:solidFill>
                  <a:schemeClr val="tx1"/>
                </a:solidFill>
              </a:rPr>
              <a:t>ΜΕΡΟΣ Α΄: </a:t>
            </a:r>
            <a:r>
              <a:rPr lang="el-GR" sz="2800" b="1" dirty="0">
                <a:solidFill>
                  <a:schemeClr val="tx1"/>
                </a:solidFill>
              </a:rPr>
              <a:t>ΝΕΟΕΛΛΗΝΙΚΗ ΓΛΩΣΣΑ 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l-GR" sz="2800" dirty="0" smtClean="0">
                <a:solidFill>
                  <a:schemeClr val="tx1"/>
                </a:solidFill>
              </a:rPr>
              <a:t>ΜΟΝ. </a:t>
            </a:r>
            <a:r>
              <a:rPr lang="el-GR" sz="2800" b="1" dirty="0">
                <a:solidFill>
                  <a:schemeClr val="tx1"/>
                </a:solidFill>
              </a:rPr>
              <a:t>70</a:t>
            </a:r>
            <a:r>
              <a:rPr lang="el-GR" sz="2800" dirty="0" smtClean="0">
                <a:solidFill>
                  <a:schemeClr val="tx1"/>
                </a:solidFill>
              </a:rPr>
              <a:t>)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       </a:t>
            </a:r>
            <a:r>
              <a:rPr lang="el-GR" sz="2800" dirty="0" smtClean="0">
                <a:solidFill>
                  <a:schemeClr val="tx1"/>
                </a:solidFill>
              </a:rPr>
              <a:t>Κατανόηση μορφής                           Παραγωγή γραπτού        </a:t>
            </a: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l-GR" sz="2800" dirty="0" smtClean="0">
                <a:solidFill>
                  <a:schemeClr val="tx1"/>
                </a:solidFill>
              </a:rPr>
              <a:t>      και </a:t>
            </a:r>
            <a:r>
              <a:rPr lang="el-GR" sz="2800" dirty="0">
                <a:solidFill>
                  <a:schemeClr val="tx1"/>
                </a:solidFill>
              </a:rPr>
              <a:t>περιεχομένου </a:t>
            </a:r>
            <a:r>
              <a:rPr lang="el-GR" sz="2800" dirty="0" smtClean="0">
                <a:solidFill>
                  <a:schemeClr val="tx1"/>
                </a:solidFill>
              </a:rPr>
              <a:t>                                 επικοινωνιακού</a:t>
            </a:r>
            <a:r>
              <a:rPr lang="el-GR" sz="2800" dirty="0" smtClean="0"/>
              <a:t> </a:t>
            </a:r>
            <a:endParaRPr lang="el-GR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800" dirty="0" smtClean="0">
                <a:solidFill>
                  <a:schemeClr val="tx1"/>
                </a:solidFill>
              </a:rPr>
              <a:t>       αδίδακτου κειμένου                              </a:t>
            </a:r>
            <a:r>
              <a:rPr lang="el-GR" sz="2800" dirty="0">
                <a:solidFill>
                  <a:schemeClr val="tx1"/>
                </a:solidFill>
              </a:rPr>
              <a:t>λόγου (</a:t>
            </a:r>
            <a:r>
              <a:rPr lang="el-GR" sz="2800" dirty="0" smtClean="0">
                <a:solidFill>
                  <a:schemeClr val="tx1"/>
                </a:solidFill>
              </a:rPr>
              <a:t>Έκθεσης) </a:t>
            </a:r>
            <a:r>
              <a:rPr lang="el-GR" sz="2800" b="1" dirty="0" smtClean="0">
                <a:solidFill>
                  <a:schemeClr val="tx1"/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l-GR" sz="2800" b="1" dirty="0">
                <a:solidFill>
                  <a:schemeClr val="tx1"/>
                </a:solidFill>
              </a:rPr>
              <a:t> </a:t>
            </a:r>
            <a:r>
              <a:rPr lang="el-GR" sz="2800" b="1" dirty="0" smtClean="0">
                <a:solidFill>
                  <a:schemeClr val="tx1"/>
                </a:solidFill>
              </a:rPr>
              <a:t>        (</a:t>
            </a:r>
            <a:r>
              <a:rPr lang="el-GR" sz="2800" b="1" dirty="0">
                <a:solidFill>
                  <a:schemeClr val="tx1"/>
                </a:solidFill>
              </a:rPr>
              <a:t>μον.30</a:t>
            </a:r>
            <a:r>
              <a:rPr lang="el-GR" sz="2800" b="1" dirty="0" smtClean="0">
                <a:solidFill>
                  <a:schemeClr val="tx1"/>
                </a:solidFill>
              </a:rPr>
              <a:t>)</a:t>
            </a:r>
            <a:r>
              <a:rPr lang="el-GR" sz="2800" b="1" dirty="0">
                <a:solidFill>
                  <a:schemeClr val="tx1"/>
                </a:solidFill>
              </a:rPr>
              <a:t> </a:t>
            </a:r>
            <a:r>
              <a:rPr lang="el-GR" sz="2800" b="1" dirty="0" smtClean="0">
                <a:solidFill>
                  <a:schemeClr val="tx1"/>
                </a:solidFill>
              </a:rPr>
              <a:t>                                                 (</a:t>
            </a:r>
            <a:r>
              <a:rPr lang="el-GR" sz="2800" b="1" dirty="0">
                <a:solidFill>
                  <a:schemeClr val="tx1"/>
                </a:solidFill>
              </a:rPr>
              <a:t>μον.40</a:t>
            </a:r>
            <a:r>
              <a:rPr lang="el-GR" sz="2800" b="1" dirty="0" smtClean="0">
                <a:solidFill>
                  <a:schemeClr val="tx1"/>
                </a:solidFill>
              </a:rPr>
              <a:t>)</a:t>
            </a:r>
            <a:endParaRPr lang="el-GR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               </a:t>
            </a:r>
            <a:r>
              <a:rPr lang="el-GR" sz="2800" dirty="0" smtClean="0">
                <a:solidFill>
                  <a:schemeClr val="tx1"/>
                </a:solidFill>
              </a:rPr>
              <a:t>ΜΕΡΟΣ </a:t>
            </a:r>
            <a:r>
              <a:rPr lang="el-GR" sz="2800" dirty="0">
                <a:solidFill>
                  <a:schemeClr val="tx1"/>
                </a:solidFill>
              </a:rPr>
              <a:t>Β΄: ΛΟΓΟΤΕΧΝΙΑ (ΜΟΝΑΔΕΣ </a:t>
            </a:r>
            <a:r>
              <a:rPr lang="el-GR" sz="2800" b="1" dirty="0">
                <a:solidFill>
                  <a:schemeClr val="tx1"/>
                </a:solidFill>
              </a:rPr>
              <a:t>30</a:t>
            </a:r>
            <a:r>
              <a:rPr lang="el-GR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l-GR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800" dirty="0" smtClean="0"/>
              <a:t>                                                </a:t>
            </a:r>
          </a:p>
          <a:p>
            <a:r>
              <a:rPr lang="el-GR" sz="2800" dirty="0" smtClean="0"/>
              <a:t>Ι</a:t>
            </a:r>
            <a:r>
              <a:rPr lang="el-GR" sz="2800" dirty="0"/>
              <a:t>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52653" y="3298372"/>
            <a:ext cx="418011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777049" y="3239590"/>
            <a:ext cx="359228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039" y="219162"/>
            <a:ext cx="8911687" cy="51235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ΙΣΤΟΡΙΑ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348"/>
              </p:ext>
            </p:extLst>
          </p:nvPr>
        </p:nvGraphicFramePr>
        <p:xfrm>
          <a:off x="248192" y="731521"/>
          <a:ext cx="11943807" cy="6156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10668">
                  <a:extLst>
                    <a:ext uri="{9D8B030D-6E8A-4147-A177-3AD203B41FA5}">
                      <a16:colId xmlns:a16="http://schemas.microsoft.com/office/drawing/2014/main" val="3577497640"/>
                    </a:ext>
                  </a:extLst>
                </a:gridCol>
                <a:gridCol w="7533139">
                  <a:extLst>
                    <a:ext uri="{9D8B030D-6E8A-4147-A177-3AD203B41FA5}">
                      <a16:colId xmlns:a16="http://schemas.microsoft.com/office/drawing/2014/main" val="1714545257"/>
                    </a:ext>
                  </a:extLst>
                </a:gridCol>
              </a:tblGrid>
              <a:tr h="136481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ΓΡΑΠΤΗ Ενιαία γραπτή αξιολόγηση στο τέλος του </a:t>
                      </a:r>
                      <a:r>
                        <a:rPr lang="el-GR" sz="2800" dirty="0" err="1" smtClean="0"/>
                        <a:t>τετραμήνου</a:t>
                      </a:r>
                      <a:r>
                        <a:rPr lang="el-GR" sz="2800" dirty="0" smtClean="0"/>
                        <a:t> 40%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ΠΡΟΦΟΡΙΚΗ / ΣΥΝΤΡΕΧΟΥΣΑ (από τον/τη διδάσκοντα/</a:t>
                      </a:r>
                      <a:r>
                        <a:rPr lang="el-GR" sz="2800" dirty="0" err="1" smtClean="0"/>
                        <a:t>ουσα</a:t>
                      </a:r>
                      <a:r>
                        <a:rPr lang="el-GR" sz="2800" dirty="0" smtClean="0"/>
                        <a:t>) 60% 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588951"/>
                  </a:ext>
                </a:extLst>
              </a:tr>
              <a:tr h="4761669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Ενιαία γραπτή αξιολόγηση στο τέλος του </a:t>
                      </a:r>
                      <a:r>
                        <a:rPr lang="el-GR" sz="2800" dirty="0" err="1" smtClean="0"/>
                        <a:t>τετραμήνου</a:t>
                      </a:r>
                      <a:r>
                        <a:rPr lang="el-GR" sz="2800" dirty="0" smtClean="0"/>
                        <a:t> διάρκειας ενενήντα (90) λεπτών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LcPeriod"/>
                      </a:pPr>
                      <a:r>
                        <a:rPr lang="el-GR" sz="2800" dirty="0" smtClean="0"/>
                        <a:t>Συμμετοχή μαθητή/</a:t>
                      </a:r>
                      <a:r>
                        <a:rPr lang="el-GR" sz="2800" dirty="0" err="1" smtClean="0"/>
                        <a:t>τριας</a:t>
                      </a:r>
                      <a:r>
                        <a:rPr lang="el-GR" sz="2800" dirty="0" smtClean="0"/>
                        <a:t> στην τάξη</a:t>
                      </a:r>
                    </a:p>
                    <a:p>
                      <a:pPr marL="0" indent="0">
                        <a:buNone/>
                      </a:pPr>
                      <a:r>
                        <a:rPr lang="el-GR" sz="2800" dirty="0" smtClean="0"/>
                        <a:t> </a:t>
                      </a:r>
                      <a:r>
                        <a:rPr lang="el-GR" sz="2800" dirty="0" err="1" smtClean="0"/>
                        <a:t>ii</a:t>
                      </a:r>
                      <a:r>
                        <a:rPr lang="el-GR" sz="2800" dirty="0" smtClean="0"/>
                        <a:t>. Κατ’ </a:t>
                      </a:r>
                      <a:r>
                        <a:rPr lang="el-GR" sz="2800" dirty="0" err="1" smtClean="0"/>
                        <a:t>οίκον</a:t>
                      </a:r>
                      <a:r>
                        <a:rPr lang="el-GR" sz="2800" dirty="0" smtClean="0"/>
                        <a:t> εργασία </a:t>
                      </a:r>
                    </a:p>
                    <a:p>
                      <a:pPr marL="0" indent="0">
                        <a:buNone/>
                      </a:pPr>
                      <a:r>
                        <a:rPr lang="el-GR" sz="2800" dirty="0" err="1" smtClean="0"/>
                        <a:t>iii</a:t>
                      </a:r>
                      <a:r>
                        <a:rPr lang="el-GR" sz="2800" dirty="0" smtClean="0"/>
                        <a:t>. Γραπτές προειδοποιημένες ασκήσεις στην τάξη</a:t>
                      </a:r>
                    </a:p>
                    <a:p>
                      <a:pPr marL="0" indent="0">
                        <a:buNone/>
                      </a:pPr>
                      <a:r>
                        <a:rPr lang="el-GR" sz="2800" dirty="0" smtClean="0"/>
                        <a:t> </a:t>
                      </a:r>
                      <a:r>
                        <a:rPr lang="el-GR" sz="2800" dirty="0" err="1" smtClean="0"/>
                        <a:t>iv</a:t>
                      </a:r>
                      <a:r>
                        <a:rPr lang="el-GR" sz="2800" dirty="0" smtClean="0"/>
                        <a:t>. Ατομική ή ομαδική δημιουργική εργασία μελέτης που προετοιμάζεται κατόπιν ανάθεσης και με την καθοδήγηση του/της διδάσκοντος/διδάσκουσας.</a:t>
                      </a:r>
                    </a:p>
                    <a:p>
                      <a:pPr marL="0" indent="0">
                        <a:buNone/>
                      </a:pPr>
                      <a:r>
                        <a:rPr lang="el-GR" sz="2800" dirty="0" smtClean="0"/>
                        <a:t> v. Δραστηριότητες διάκρισης ή/και εθελοντική εργασία που σχετίζονται με το μάθημα πέραν της διδασκαλίας στην τάξη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69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Σας ευχαριστώ!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41871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ΝΕΑ ΕΛΛΗΝΙΚΑ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Διδάσκονται 5 περιόδους:</a:t>
            </a:r>
          </a:p>
          <a:p>
            <a:pPr marL="0" indent="0">
              <a:buNone/>
            </a:pPr>
            <a:endParaRPr lang="el-GR" sz="3600" dirty="0" smtClean="0"/>
          </a:p>
          <a:p>
            <a:r>
              <a:rPr lang="el-GR" sz="3600" b="1" dirty="0" smtClean="0"/>
              <a:t>3</a:t>
            </a:r>
            <a:r>
              <a:rPr lang="el-GR" sz="3600" dirty="0" smtClean="0"/>
              <a:t> περίοδοι/ βδομάδα </a:t>
            </a:r>
            <a:r>
              <a:rPr lang="el-GR" sz="3600" b="1" dirty="0" smtClean="0"/>
              <a:t>Γλώσσα</a:t>
            </a:r>
          </a:p>
          <a:p>
            <a:r>
              <a:rPr lang="el-GR" sz="3600" b="1" dirty="0" smtClean="0"/>
              <a:t>2</a:t>
            </a:r>
            <a:r>
              <a:rPr lang="el-GR" sz="3600" dirty="0" smtClean="0"/>
              <a:t> περίοδοι </a:t>
            </a:r>
            <a:r>
              <a:rPr lang="el-GR" sz="3600" b="1" dirty="0" smtClean="0"/>
              <a:t>Λογοτεχνία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0006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κοπός του μαθήματος της </a:t>
            </a:r>
            <a:r>
              <a:rPr lang="el-GR" b="1" dirty="0" smtClean="0"/>
              <a:t>Γλώσσας</a:t>
            </a:r>
            <a:r>
              <a:rPr lang="el-GR" dirty="0" smtClean="0"/>
              <a:t> είναι: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599"/>
            <a:ext cx="10907486" cy="4410891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Η </a:t>
            </a:r>
            <a:r>
              <a:rPr lang="el-GR" sz="2800" b="1" dirty="0" smtClean="0">
                <a:solidFill>
                  <a:schemeClr val="tx1"/>
                </a:solidFill>
              </a:rPr>
              <a:t>Κατανόηση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και </a:t>
            </a:r>
            <a:r>
              <a:rPr lang="el-GR" sz="2800" dirty="0" smtClean="0">
                <a:solidFill>
                  <a:schemeClr val="tx1"/>
                </a:solidFill>
              </a:rPr>
              <a:t>η </a:t>
            </a:r>
            <a:r>
              <a:rPr lang="el-GR" sz="2800" b="1" dirty="0" smtClean="0">
                <a:solidFill>
                  <a:schemeClr val="tx1"/>
                </a:solidFill>
              </a:rPr>
              <a:t>Παραγωγή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τόσο προφορικών, όσο και γραπτών </a:t>
            </a:r>
            <a:r>
              <a:rPr lang="el-GR" sz="2800" dirty="0" smtClean="0">
                <a:solidFill>
                  <a:schemeClr val="tx1"/>
                </a:solidFill>
              </a:rPr>
              <a:t>κειμένων.</a:t>
            </a:r>
          </a:p>
          <a:p>
            <a:endParaRPr lang="el-GR" sz="2800" dirty="0" smtClean="0">
              <a:solidFill>
                <a:schemeClr val="tx1"/>
              </a:solidFill>
            </a:endParaRPr>
          </a:p>
          <a:p>
            <a:r>
              <a:rPr lang="el-GR" sz="2800" dirty="0" smtClean="0">
                <a:solidFill>
                  <a:schemeClr val="tx1"/>
                </a:solidFill>
              </a:rPr>
              <a:t> Επιπρόσθετα</a:t>
            </a:r>
            <a:r>
              <a:rPr lang="el-GR" sz="2800" dirty="0">
                <a:solidFill>
                  <a:schemeClr val="tx1"/>
                </a:solidFill>
              </a:rPr>
              <a:t>, στο Γυμνάσιο η διδασκαλία εστιάζει και στα </a:t>
            </a:r>
            <a:r>
              <a:rPr lang="el-GR" sz="2800" b="1" dirty="0" err="1">
                <a:solidFill>
                  <a:schemeClr val="tx1"/>
                </a:solidFill>
              </a:rPr>
              <a:t>μορφοσυντακτικά</a:t>
            </a:r>
            <a:r>
              <a:rPr lang="el-GR" sz="2800" dirty="0">
                <a:solidFill>
                  <a:schemeClr val="tx1"/>
                </a:solidFill>
              </a:rPr>
              <a:t> φαινόμενα, </a:t>
            </a:r>
            <a:r>
              <a:rPr lang="el-GR" sz="2800" dirty="0" smtClean="0">
                <a:solidFill>
                  <a:schemeClr val="tx1"/>
                </a:solidFill>
              </a:rPr>
              <a:t>για παράδειγμα είδη προτάσεων, μέρη παραγράφου </a:t>
            </a:r>
            <a:r>
              <a:rPr lang="el-GR" sz="2800" dirty="0" err="1" smtClean="0">
                <a:solidFill>
                  <a:schemeClr val="tx1"/>
                </a:solidFill>
              </a:rPr>
              <a:t>κ.λ.π</a:t>
            </a:r>
            <a:r>
              <a:rPr lang="el-GR" sz="2800" dirty="0" smtClean="0">
                <a:solidFill>
                  <a:schemeClr val="tx1"/>
                </a:solidFill>
              </a:rPr>
              <a:t>.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Διαφορά με Λογοτεχνία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611" y="2133600"/>
            <a:ext cx="9715001" cy="4241074"/>
          </a:xfrm>
        </p:spPr>
        <p:txBody>
          <a:bodyPr>
            <a:normAutofit/>
          </a:bodyPr>
          <a:lstStyle/>
          <a:p>
            <a:r>
              <a:rPr lang="el-GR" sz="2800" dirty="0"/>
              <a:t>Στη Λογοτεχνία δεν εξετάζουμε γραμματική και συντακτικό στα κείμενα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Θέλουμε οι μαθητές να απολαύσουν τη λογοτεχνία και μέσα από αυτή να αποκτήσουν δεξιότητες ενός καλλιεργημένου πολίτη.</a:t>
            </a:r>
          </a:p>
          <a:p>
            <a:r>
              <a:rPr lang="el-GR" sz="2800" dirty="0" smtClean="0"/>
              <a:t>*Στάσεις</a:t>
            </a:r>
          </a:p>
          <a:p>
            <a:r>
              <a:rPr lang="el-GR" sz="2800" dirty="0" smtClean="0"/>
              <a:t>*Συμπεριφορές</a:t>
            </a:r>
          </a:p>
        </p:txBody>
      </p:sp>
    </p:spTree>
    <p:extLst>
      <p:ext uri="{BB962C8B-B14F-4D97-AF65-F5344CB8AC3E}">
        <p14:creationId xmlns:p14="http://schemas.microsoft.com/office/powerpoint/2010/main" val="41628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ΛΟΓΟΤΕΧΝΙΑ: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429" y="1754777"/>
            <a:ext cx="8915400" cy="4841966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Πυρηνικά κείμενα</a:t>
            </a:r>
            <a:r>
              <a:rPr lang="el-GR" sz="2800" dirty="0" smtClean="0"/>
              <a:t>: τα κοινά κείμενα που πρέπει να διδαχθούν όλα τα παιδιά της Α΄ Γυμνασίου σε όλα τα σχολεία.</a:t>
            </a:r>
          </a:p>
          <a:p>
            <a:r>
              <a:rPr lang="el-GR" sz="2800" b="1" dirty="0" err="1" smtClean="0"/>
              <a:t>Συνεξεταζόμενα</a:t>
            </a:r>
            <a:r>
              <a:rPr lang="el-GR" sz="2800" dirty="0" smtClean="0"/>
              <a:t> κείμενα: επιλογή κάθε φιλολόγου ή ομάδας φιλολόγων προς συνεξέταση.</a:t>
            </a:r>
          </a:p>
          <a:p>
            <a:r>
              <a:rPr lang="el-GR" sz="2800" dirty="0" smtClean="0"/>
              <a:t>Τα υποχρεωτικά κείμενα για τις εξετάσεις είναι τα πυρηνικά.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746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554" y="1227909"/>
            <a:ext cx="9519058" cy="4683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/>
              <a:t>Διδάσκεται </a:t>
            </a:r>
            <a:r>
              <a:rPr lang="el-GR" sz="3200" b="1" dirty="0" smtClean="0"/>
              <a:t>2 </a:t>
            </a:r>
            <a:r>
              <a:rPr lang="el-GR" sz="3200" dirty="0" smtClean="0"/>
              <a:t>περ. εβδομαδιαία</a:t>
            </a:r>
          </a:p>
          <a:p>
            <a:r>
              <a:rPr lang="el-GR" sz="3200" dirty="0" smtClean="0"/>
              <a:t>Δεν υπάρχουν καθορισμένες μέρες στο πρόγραμμα για Αρχαία Ιστορία και Ιστορία της Κύπρου.</a:t>
            </a:r>
          </a:p>
          <a:p>
            <a:r>
              <a:rPr lang="el-GR" sz="3200" dirty="0" smtClean="0"/>
              <a:t>Όλες οι χρονολογικές περίοδοι καλύπτονται αρχικά στο βιβλίο της </a:t>
            </a:r>
            <a:r>
              <a:rPr lang="el-GR" sz="3200" b="1" dirty="0" smtClean="0"/>
              <a:t>Αρχαίας Ιστορίας </a:t>
            </a:r>
            <a:r>
              <a:rPr lang="el-GR" sz="3200" dirty="0" smtClean="0"/>
              <a:t>και ακολούθως η αντίστοιχη περίοδος στην </a:t>
            </a:r>
            <a:r>
              <a:rPr lang="el-GR" sz="3200" b="1" dirty="0" smtClean="0"/>
              <a:t>Ιστορία της Κύπρου</a:t>
            </a:r>
            <a:r>
              <a:rPr lang="el-GR" sz="3200" dirty="0" smtClean="0"/>
              <a:t>.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8546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γίνεται καλλιέργεια της ιστορικής συνείδησης: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039" y="1905000"/>
            <a:ext cx="9987148" cy="435329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Μέσα από ποικίλα μέσα όπως ιστορικές πηγές, εικόνες, χάρτες, παρουσιάσεις οι μαθητές κατευθύνονται να αποκτήσουν κριτική σκέψη ιστορικά</a:t>
            </a:r>
            <a:r>
              <a:rPr lang="el-GR" sz="2800" dirty="0" smtClean="0"/>
              <a:t>.</a:t>
            </a:r>
            <a:endParaRPr lang="en-US" sz="2800" smtClean="0"/>
          </a:p>
          <a:p>
            <a:pPr marL="0" indent="0">
              <a:buNone/>
            </a:pPr>
            <a:endParaRPr lang="el-GR" sz="2800" dirty="0" smtClean="0"/>
          </a:p>
          <a:p>
            <a:r>
              <a:rPr lang="el-GR" sz="2800" dirty="0" smtClean="0"/>
              <a:t>Στόχος </a:t>
            </a:r>
            <a:r>
              <a:rPr lang="el-GR" sz="2800" dirty="0" smtClean="0"/>
              <a:t>οι μαθητές να προβληματίζονται ιστορικά για το παρελθόν, το παρόν και το μέλλον.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94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ΑΠΑΙΤΟΥΜΕΝΑ ΓΙΑ ΚΑΘΕ ΦΙΛΟΛΟΓΙΚΟ ΜΑΘΗΜΑ: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064" y="1905000"/>
            <a:ext cx="8915400" cy="377762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Τα διδακτικά εγχειρίδια </a:t>
            </a:r>
            <a:r>
              <a:rPr lang="el-GR" sz="2800" u="sng" dirty="0" smtClean="0"/>
              <a:t>κάθε φορά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Τετράδιο.</a:t>
            </a:r>
          </a:p>
          <a:p>
            <a:r>
              <a:rPr lang="el-GR" sz="2800" dirty="0" smtClean="0"/>
              <a:t>Φυλλάδια.</a:t>
            </a:r>
          </a:p>
          <a:p>
            <a:pPr marL="0" indent="0">
              <a:buNone/>
            </a:pPr>
            <a:r>
              <a:rPr lang="el-GR" sz="2800" b="1" dirty="0" smtClean="0"/>
              <a:t>* Όσα καταγράφονται σε κάθε μάθημα είναι αναγκαία τόσο για τα διαγωνίσματα, όσο και για τις εξετάσεις.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41660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Σωστές στάσεις προς τα φιλολογικά μαθήματα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977" y="2133599"/>
            <a:ext cx="10054635" cy="4345577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Το κλειδί </a:t>
            </a:r>
            <a:r>
              <a:rPr lang="el-GR" sz="2800" dirty="0" smtClean="0">
                <a:sym typeface="Wingdings" panose="05000000000000000000" pitchFamily="2" charset="2"/>
              </a:rPr>
              <a:t> </a:t>
            </a:r>
            <a:r>
              <a:rPr lang="el-GR" sz="2800" dirty="0" smtClean="0"/>
              <a:t>Συγκέντρωση στην τάξη!</a:t>
            </a:r>
          </a:p>
          <a:p>
            <a:r>
              <a:rPr lang="el-GR" sz="2800" dirty="0" smtClean="0"/>
              <a:t>Να ακούνε καλά τις οδηγίες των εκπαιδευτικών και να συμπληρώνουν με προσοχή όσα χρειάζεται στο βιβλίο, στο τετράδιο και στα φυλλάδια.</a:t>
            </a:r>
          </a:p>
          <a:p>
            <a:r>
              <a:rPr lang="el-GR" sz="2800" dirty="0" smtClean="0"/>
              <a:t>Να μην ξεχνάνε τα βιβλία, τετράδια, φυλλάδια γιατί τότε χάνουν πολύτιμα στοιχεία της μελέτης τους («και πάνε στον πόλεμο χωρίς όπλα»)</a:t>
            </a:r>
          </a:p>
          <a:p>
            <a:r>
              <a:rPr lang="el-GR" sz="2800" dirty="0" smtClean="0"/>
              <a:t>Να κάνουν τις εργασίες τους! Έτσι κατακρατούν την ύλη στη μνήμη τους και επίσης μαθαίνουν από τα λάθη τους!</a:t>
            </a:r>
          </a:p>
          <a:p>
            <a:r>
              <a:rPr lang="el-GR" sz="2800" dirty="0" smtClean="0"/>
              <a:t>Εξασκούνται με τις </a:t>
            </a:r>
            <a:r>
              <a:rPr lang="el-GR" sz="2800" dirty="0" err="1" smtClean="0"/>
              <a:t>κατ</a:t>
            </a:r>
            <a:r>
              <a:rPr lang="el-GR" sz="2800" dirty="0" smtClean="0"/>
              <a:t>΄ </a:t>
            </a:r>
            <a:r>
              <a:rPr lang="el-GR" sz="2800" dirty="0" err="1" smtClean="0"/>
              <a:t>οίκον</a:t>
            </a:r>
            <a:r>
              <a:rPr lang="el-GR" sz="2800" dirty="0" smtClean="0"/>
              <a:t> εργασίες στη δεξιότητα της γραφής. (*χωρίς κινητά)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27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</TotalTime>
  <Words>837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Wisp</vt:lpstr>
      <vt:lpstr>ΝΕΑ ΕΛΛΗΝΙΚΑ- ΙΣΤΟΡΙΑ</vt:lpstr>
      <vt:lpstr>ΝΕΑ ΕΛΛΗΝΙΚΑ</vt:lpstr>
      <vt:lpstr>Σκοπός του μαθήματος της Γλώσσας είναι:</vt:lpstr>
      <vt:lpstr>Διαφορά με Λογοτεχνία</vt:lpstr>
      <vt:lpstr>ΛΟΓΟΤΕΧΝΙΑ:</vt:lpstr>
      <vt:lpstr>ΙΣΤΟΡΙΑ</vt:lpstr>
      <vt:lpstr>Πώς γίνεται καλλιέργεια της ιστορικής συνείδησης:</vt:lpstr>
      <vt:lpstr>ΑΠΑΙΤΟΥΜΕΝΑ ΓΙΑ ΚΑΘΕ ΦΙΛΟΛΟΓΙΚΟ ΜΑΘΗΜΑ:</vt:lpstr>
      <vt:lpstr>Σωστές στάσεις προς τα φιλολογικά μαθήματα</vt:lpstr>
      <vt:lpstr>Πώς μπορείτε να βοηθήσετε τα παιδιά σας με τα φιλολογικά μαθήματα; </vt:lpstr>
      <vt:lpstr>Τι άλλαξε στις εξετάσεις;</vt:lpstr>
      <vt:lpstr>Τι είναι αυτό που θα εξεταστούν οι μαθητές της Α΄ Γυμνασίου σε όλα τα σχολεία της Κύπρου;  Οι Δείκτες Επιτυχίας – Επάρκειας αποτελούν τα εργαλεία, που κατευθύνουν τον προγραμματισμό της διδασκαλίας.   </vt:lpstr>
      <vt:lpstr>Οι εξετάσεις έρχονται έτοιμες από το Υπουργείο Παιδείας.</vt:lpstr>
      <vt:lpstr>Κύριο συστατικό επιτυχίας:</vt:lpstr>
      <vt:lpstr>ΑΞΙΟΛΟΓΗΣΗ ΝΕΩΝ ΕΛΛΗΝΙΚΩΝ:</vt:lpstr>
      <vt:lpstr>PowerPoint Presentation</vt:lpstr>
      <vt:lpstr>ΙΣΤΟΡΙΑ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ΝΕΑ ΕΛΛΗΝΙΚΑ- ΙΣΤΟΡΙΑ</dc:title>
  <dc:creator>USER</dc:creator>
  <cp:lastModifiedBy>Student</cp:lastModifiedBy>
  <cp:revision>32</cp:revision>
  <dcterms:created xsi:type="dcterms:W3CDTF">2022-11-06T16:02:04Z</dcterms:created>
  <dcterms:modified xsi:type="dcterms:W3CDTF">2022-11-17T08:28:55Z</dcterms:modified>
</cp:coreProperties>
</file>