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handoutMasterIdLst>
    <p:handoutMasterId r:id="rId19"/>
  </p:handoutMasterIdLst>
  <p:sldIdLst>
    <p:sldId id="256" r:id="rId2"/>
    <p:sldId id="260" r:id="rId3"/>
    <p:sldId id="282" r:id="rId4"/>
    <p:sldId id="259" r:id="rId5"/>
    <p:sldId id="290" r:id="rId6"/>
    <p:sldId id="257" r:id="rId7"/>
    <p:sldId id="287" r:id="rId8"/>
    <p:sldId id="258" r:id="rId9"/>
    <p:sldId id="286" r:id="rId10"/>
    <p:sldId id="277" r:id="rId11"/>
    <p:sldId id="280" r:id="rId12"/>
    <p:sldId id="283" r:id="rId13"/>
    <p:sldId id="288" r:id="rId14"/>
    <p:sldId id="284" r:id="rId15"/>
    <p:sldId id="291" r:id="rId16"/>
    <p:sldId id="292" r:id="rId17"/>
    <p:sldId id="289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FE9C6-9282-4563-B289-B4A5B480B949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1E12-D985-4632-BF03-A325594BCB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95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54F2-27B9-4A6D-9656-4E6A4C011CED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792-FD63-4A3A-92E8-D7763ECB50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80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54F2-27B9-4A6D-9656-4E6A4C011CED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792-FD63-4A3A-92E8-D7763ECB50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213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54F2-27B9-4A6D-9656-4E6A4C011CED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792-FD63-4A3A-92E8-D7763ECB50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02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54F2-27B9-4A6D-9656-4E6A4C011CED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792-FD63-4A3A-92E8-D7763ECB50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38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54F2-27B9-4A6D-9656-4E6A4C011CED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792-FD63-4A3A-92E8-D7763ECB50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03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54F2-27B9-4A6D-9656-4E6A4C011CED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792-FD63-4A3A-92E8-D7763ECB50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936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54F2-27B9-4A6D-9656-4E6A4C011CED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792-FD63-4A3A-92E8-D7763ECB50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54F2-27B9-4A6D-9656-4E6A4C011CED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792-FD63-4A3A-92E8-D7763ECB50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494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54F2-27B9-4A6D-9656-4E6A4C011CED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792-FD63-4A3A-92E8-D7763ECB50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732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54F2-27B9-4A6D-9656-4E6A4C011CED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792-FD63-4A3A-92E8-D7763ECB50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502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C54F2-27B9-4A6D-9656-4E6A4C011CED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72792-FD63-4A3A-92E8-D7763ECB50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895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54F2-27B9-4A6D-9656-4E6A4C011CED}" type="datetimeFigureOut">
              <a:rPr lang="el-GR" smtClean="0"/>
              <a:t>18/11/2022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72792-FD63-4A3A-92E8-D7763ECB50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537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ec.gov.cy/dm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Σχολείο. Πώς προετοιμάζουμε το παιδί για το δημοτικό σχολείο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082685" cy="679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9368" y="548680"/>
            <a:ext cx="5826719" cy="2520280"/>
          </a:xfrm>
        </p:spPr>
        <p:txBody>
          <a:bodyPr>
            <a:normAutofit fontScale="90000"/>
          </a:bodyPr>
          <a:lstStyle/>
          <a:p>
            <a:pPr algn="r"/>
            <a:r>
              <a:rPr lang="el-GR" b="1" dirty="0" smtClean="0"/>
              <a:t>ΟΜΑΛΗ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/>
              <a:t>ΜΕΤΑΒΑΣΗ ΑΠΟ ΤΟ ΔΗΜΟΤΙΚΟ</a:t>
            </a:r>
            <a:br>
              <a:rPr lang="el-GR" b="1" dirty="0" smtClean="0"/>
            </a:br>
            <a:r>
              <a:rPr lang="el-GR" b="1" dirty="0" smtClean="0"/>
              <a:t>ΣΤΟ ΓΥΜΝΑΣΙΟ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4168" y="5702553"/>
            <a:ext cx="3672408" cy="1655762"/>
          </a:xfrm>
        </p:spPr>
        <p:txBody>
          <a:bodyPr>
            <a:normAutofit/>
          </a:bodyPr>
          <a:lstStyle/>
          <a:p>
            <a:r>
              <a:rPr lang="el-GR" sz="2000" b="1" dirty="0" smtClean="0"/>
              <a:t>ΠΑΡΟΥΣΙΑΣΗ: </a:t>
            </a:r>
            <a:endParaRPr lang="en-US" sz="2000" b="1" dirty="0" smtClean="0"/>
          </a:p>
          <a:p>
            <a:r>
              <a:rPr lang="el-GR" sz="2000" b="1" dirty="0" smtClean="0"/>
              <a:t>ΠΑΤΣΗ ΣΠΥΡΟΥΛΑ</a:t>
            </a:r>
            <a:endParaRPr lang="en-US" sz="2000" b="1" dirty="0" smtClean="0"/>
          </a:p>
          <a:p>
            <a:r>
              <a:rPr lang="el-GR" sz="2000" b="1" dirty="0" smtClean="0"/>
              <a:t>ΜΑΘΗΜΑΤΙΚΟΣ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885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342893"/>
              </p:ext>
            </p:extLst>
          </p:nvPr>
        </p:nvGraphicFramePr>
        <p:xfrm>
          <a:off x="323528" y="357336"/>
          <a:ext cx="864096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Θέλουμε</a:t>
                      </a:r>
                      <a:r>
                        <a:rPr lang="el-GR" sz="2800" baseline="0" dirty="0" smtClean="0"/>
                        <a:t> να Επιτύχουμε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Θέλουμε να Αποφύγουμε</a:t>
                      </a:r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1. Καθημερινή</a:t>
                      </a:r>
                      <a:r>
                        <a:rPr lang="el-GR" sz="2800" baseline="0" dirty="0" smtClean="0"/>
                        <a:t> Μελέτη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1.</a:t>
                      </a:r>
                      <a:r>
                        <a:rPr lang="el-GR" sz="2800" baseline="0" dirty="0" smtClean="0"/>
                        <a:t> Τελευταία στιγμή</a:t>
                      </a:r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2. Ατομική Μελέτη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aseline="0" dirty="0" smtClean="0"/>
                        <a:t>2. Εξάρτηση από άλλους</a:t>
                      </a:r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3. Προσοχή στην</a:t>
                      </a:r>
                      <a:r>
                        <a:rPr lang="el-GR" sz="2800" baseline="0" dirty="0" smtClean="0"/>
                        <a:t> τάξη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3. Δυσκολία στη</a:t>
                      </a:r>
                      <a:r>
                        <a:rPr lang="el-GR" sz="2800" baseline="0" dirty="0" smtClean="0"/>
                        <a:t> μελέτη</a:t>
                      </a:r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4. Μελέτη με Κατανόηση</a:t>
                      </a:r>
                      <a:endParaRPr lang="el-GR" sz="2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4. Παπαγαλία και</a:t>
                      </a:r>
                    </a:p>
                    <a:p>
                      <a:r>
                        <a:rPr lang="el-GR" sz="2800" baseline="0" dirty="0" smtClean="0"/>
                        <a:t>Μηχανικές διαδικασίες</a:t>
                      </a:r>
                      <a:endParaRPr lang="el-GR" sz="2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5. Λύση</a:t>
                      </a:r>
                      <a:r>
                        <a:rPr lang="el-GR" sz="2800" baseline="0" dirty="0" smtClean="0"/>
                        <a:t> Ασκήσεων με Κατανόηση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/>
                        <a:t>5. Εφησυχασμός</a:t>
                      </a:r>
                      <a:r>
                        <a:rPr lang="el-GR" sz="2800" baseline="0" dirty="0" smtClean="0"/>
                        <a:t> γνώσης – λυμένες ασκήσεις</a:t>
                      </a:r>
                      <a:endParaRPr lang="el-GR" sz="2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6. Επεξήγηση Τρόπου Σκέψης</a:t>
                      </a:r>
                      <a:r>
                        <a:rPr lang="el-GR" sz="2800" baseline="0" dirty="0" smtClean="0"/>
                        <a:t>.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6. </a:t>
                      </a:r>
                      <a:r>
                        <a:rPr lang="el-GR" sz="2800" baseline="0" dirty="0" smtClean="0"/>
                        <a:t>Αδυναμία επεξήγησης</a:t>
                      </a:r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7.</a:t>
                      </a:r>
                      <a:r>
                        <a:rPr lang="el-GR" sz="2800" baseline="0" dirty="0" smtClean="0"/>
                        <a:t> Ακολουθούμε ΥΠΠ </a:t>
                      </a:r>
                      <a:r>
                        <a:rPr lang="mr-IN" sz="2800" baseline="0" dirty="0" smtClean="0"/>
                        <a:t>–</a:t>
                      </a:r>
                      <a:r>
                        <a:rPr lang="el-GR" sz="2800" baseline="0" dirty="0" smtClean="0"/>
                        <a:t> Προγραμματισμός,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l-GR" sz="2800" baseline="0" dirty="0" smtClean="0"/>
                        <a:t>Σύμβουλοι, Επιθεωρητές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7. Προπορευόμενη διδασκαλία, συμπληρωμένες επόμενες ασκήσεις</a:t>
                      </a:r>
                      <a:r>
                        <a:rPr lang="en-US" sz="2800" dirty="0" smtClean="0"/>
                        <a:t>, </a:t>
                      </a:r>
                      <a:r>
                        <a:rPr lang="el-GR" sz="2800" dirty="0" smtClean="0"/>
                        <a:t>τετράδιο</a:t>
                      </a:r>
                      <a:endParaRPr lang="el-G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90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ΑΞΙΟΛΟΓΗΣΗ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90689"/>
            <a:ext cx="8496944" cy="4351338"/>
          </a:xfrm>
        </p:spPr>
        <p:txBody>
          <a:bodyPr>
            <a:normAutofit/>
          </a:bodyPr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Προφορική Αξιολόγηση - Συντρέχουσα (60% της βαθμολογίας</a:t>
            </a:r>
            <a:r>
              <a:rPr lang="el-G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l-G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Γραπτή Αξιολόγηση </a:t>
            </a:r>
            <a:endParaRPr lang="el-G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40% της βαθμολογίας)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1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Προφορική Αξιολόγηση - Συντρέχουσα (60% της βαθμολογίας)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9685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l-GR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Ένα προειδοποιημένο διαγώνισμα διάρκειας 40΄/45΄</a:t>
            </a:r>
          </a:p>
          <a:p>
            <a:pPr marL="0" indent="0">
              <a:buNone/>
            </a:pPr>
            <a:endParaRPr lang="el-G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Μια άσκηση προειδοποιημένη διάρκειας 20΄.</a:t>
            </a:r>
            <a: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Αξιολόγηση κατ’ </a:t>
            </a:r>
            <a:r>
              <a:rPr lang="el-GR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οίκον</a:t>
            </a:r>
            <a:r>
              <a:rPr lang="el-G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εργασίας</a:t>
            </a:r>
            <a:r>
              <a:rPr lang="el-G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000" b="1" dirty="0">
                <a:latin typeface="Arial" panose="020B0604020202020204" pitchFamily="34" charset="0"/>
                <a:cs typeface="Arial" panose="020B0604020202020204" pitchFamily="34" charset="0"/>
              </a:rPr>
              <a:t>στην </a:t>
            </a:r>
            <a:r>
              <a:rPr lang="el-G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τάξη </a:t>
            </a:r>
            <a:r>
              <a:rPr lang="el-GR" sz="3000" b="1" dirty="0">
                <a:latin typeface="Arial" panose="020B0604020202020204" pitchFamily="34" charset="0"/>
                <a:cs typeface="Arial" panose="020B0604020202020204" pitchFamily="34" charset="0"/>
              </a:rPr>
              <a:t>διάρκειας 5΄-10΄ </a:t>
            </a:r>
            <a:endParaRPr lang="el-GR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37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76672"/>
            <a:ext cx="7886700" cy="5700291"/>
          </a:xfrm>
        </p:spPr>
        <p:txBody>
          <a:bodyPr>
            <a:noAutofit/>
          </a:bodyPr>
          <a:lstStyle/>
          <a:p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Συμμετοχή στο μάθημα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Κατ’ </a:t>
            </a:r>
            <a:r>
              <a:rPr lang="el-G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οίκον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 εργασία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l-G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Ατομική 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ή ομαδική δημιουργική εργασία </a:t>
            </a:r>
          </a:p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μελέτης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3200" dirty="0" err="1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προαιρετικό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Σε όλες τις μορφές αξιολόγησης λαμβάνονται υπόψη οι ιδιαιτερότητες κάθε μαθητή/μαθήτριας, καθώς και οι ιδιαιτερότητες κάθε γνωστικού αντικειμένου.</a:t>
            </a:r>
          </a:p>
        </p:txBody>
      </p:sp>
    </p:spTree>
    <p:extLst>
      <p:ext uri="{BB962C8B-B14F-4D97-AF65-F5344CB8AC3E}">
        <p14:creationId xmlns:p14="http://schemas.microsoft.com/office/powerpoint/2010/main" val="3967896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/>
          <a:lstStyle/>
          <a:p>
            <a:r>
              <a:rPr lang="el-GR" b="1" dirty="0"/>
              <a:t>Γραπτή Αξιολόγηση (40% της βαθμολογίας)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6753"/>
            <a:ext cx="7886700" cy="4980210"/>
          </a:xfrm>
        </p:spPr>
        <p:txBody>
          <a:bodyPr>
            <a:normAutofit lnSpcReduction="10000"/>
          </a:bodyPr>
          <a:lstStyle/>
          <a:p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Ενιαία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Γραπτή Αξιολόγηση στο τέλος των </a:t>
            </a:r>
            <a:r>
              <a:rPr lang="el-GR" sz="3200" dirty="0" err="1">
                <a:latin typeface="Arial" panose="020B0604020202020204" pitchFamily="34" charset="0"/>
                <a:cs typeface="Arial" panose="020B0604020202020204" pitchFamily="34" charset="0"/>
              </a:rPr>
              <a:t>Τετραμήνων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, διάρκειας 90 λεπτών με δυνατότητα παράτασης για μαθητές/μαθήτριες, οι οποίοι/</a:t>
            </a:r>
            <a:r>
              <a:rPr lang="el-GR" sz="3200" dirty="0" err="1">
                <a:latin typeface="Arial" panose="020B0604020202020204" pitchFamily="34" charset="0"/>
                <a:cs typeface="Arial" panose="020B0604020202020204" pitchFamily="34" charset="0"/>
              </a:rPr>
              <a:t>ες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 τυγχάνουν 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διευκολύνσεις.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Κατά τη διάρκεια της περιόδου 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που θα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διενεργούνται οι ενιαίες γραπτές 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αξιολογήσεις στα εξεταζόμενα μαθήματα,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δεν 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θα διεξάγονται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μαθήματα.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73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76672"/>
            <a:ext cx="7886700" cy="5700291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ΕΞΕΤΑΣΤΕΑ ΥΛΗ ΜΑΘΗΜΑΤΙΚΩΝ </a:t>
            </a:r>
          </a:p>
          <a:p>
            <a:pPr marL="0" indent="0">
              <a:buNone/>
            </a:pP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ΟΛΗ Η ΔΙΔΑΧΘΕΙΣΑ ΥΛΗ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ΚΑΘΕ ΤΕΤΡΑΜΗΝΟΥ</a:t>
            </a:r>
            <a:endParaRPr lang="el-G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ΕΞΕΤΑΣΤΙΚΟ ΔΟΚΙΜΙΟ </a:t>
            </a:r>
          </a:p>
          <a:p>
            <a:pPr marL="0" indent="0">
              <a:buNone/>
            </a:pP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ΠΑΓΚΥΠΡΙΑ ΑΠΟ ΤΟ ΥΠΟΥΡΓΕΙΟ ΠΑΙΔΕΙΑΣ</a:t>
            </a:r>
          </a:p>
        </p:txBody>
      </p:sp>
    </p:spTree>
    <p:extLst>
      <p:ext uri="{BB962C8B-B14F-4D97-AF65-F5344CB8AC3E}">
        <p14:creationId xmlns:p14="http://schemas.microsoft.com/office/powerpoint/2010/main" val="2480897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548680"/>
                <a:ext cx="7886700" cy="5628283"/>
              </a:xfrm>
            </p:spPr>
            <p:txBody>
              <a:bodyPr/>
              <a:lstStyle/>
              <a:p>
                <a:r>
                  <a:rPr lang="el-GR" b="1" dirty="0" smtClean="0"/>
                  <a:t>ΠΑΡΑΔΕΙΓΜΑ ΒΑΘΜΟΛΟΓΙΑΣ </a:t>
                </a:r>
              </a:p>
              <a:p>
                <a:pPr marL="0" indent="0">
                  <a:buNone/>
                </a:pPr>
                <a:r>
                  <a:rPr lang="el-GR" dirty="0" smtClean="0"/>
                  <a:t>ΠΡΟΦΟΡΙΚΟΣ ΒΑΘΜΟΣ Α΄ ΤΕΤΡΑΜΗΝΟΥ</a:t>
                </a:r>
              </a:p>
              <a:p>
                <a:pPr marL="0" indent="0">
                  <a:buNone/>
                </a:pPr>
                <a:r>
                  <a:rPr lang="el-GR" dirty="0" smtClean="0"/>
                  <a:t>12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0,6=7,2   </m:t>
                    </m:r>
                  </m:oMath>
                </a14:m>
                <a:endParaRPr lang="el-GR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dirty="0" smtClean="0"/>
              </a:p>
              <a:p>
                <a:pPr marL="0" indent="0">
                  <a:buNone/>
                </a:pPr>
                <a:r>
                  <a:rPr lang="el-GR" dirty="0" smtClean="0"/>
                  <a:t>ΒΑΘΜΟΣ ΓΡΑΠΤΗΣ ΕΞΕΤΑΣΗΣ Α΄ ΤΕΤΡΑΜΗΝΟΥ</a:t>
                </a:r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r>
                  <a:rPr lang="el-GR" dirty="0" smtClean="0"/>
                  <a:t>6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∙0,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endParaRPr lang="el-GR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r>
                  <a:rPr lang="el-GR" dirty="0" smtClean="0"/>
                  <a:t>ΣΥΝΟΛΟ : 7,2 + 2,4 = 9,6  </a:t>
                </a:r>
              </a:p>
              <a:p>
                <a:pPr marL="0" indent="0">
                  <a:buNone/>
                </a:pPr>
                <a:r>
                  <a:rPr lang="el-GR" dirty="0" smtClean="0"/>
                  <a:t>ΕΠΟΜΕΝΩΣ ΒΑΘΜΟΣ Α΄ ΤΕΤΡΑΜΗΝΟΥ: 10</a:t>
                </a:r>
              </a:p>
              <a:p>
                <a:pPr marL="0" indent="0">
                  <a:buNone/>
                </a:pPr>
                <a:r>
                  <a:rPr lang="el-GR" b="1" dirty="0" smtClean="0"/>
                  <a:t>ΟΜΟΙΩΣ ΥΠΟΛΟΓΙΖΕΤΑΙ Ο ΒΑΘΜΟΣ ΤΟΥ Β΄ ΤΕΤΡΑΜΗΝΟΥ.</a:t>
                </a:r>
              </a:p>
              <a:p>
                <a:pPr marL="0" indent="0">
                  <a:buNone/>
                </a:pPr>
                <a:endParaRPr lang="el-GR" b="1" dirty="0"/>
              </a:p>
              <a:p>
                <a:pPr marL="0" indent="0">
                  <a:buNone/>
                </a:pPr>
                <a:r>
                  <a:rPr lang="el-GR" b="1" dirty="0" smtClean="0">
                    <a:solidFill>
                      <a:srgbClr val="FF0000"/>
                    </a:solidFill>
                  </a:rPr>
                  <a:t>Ο ΜΑΘΗΤΗΣ ΠΡΟΒΙΒΑΖΕΤΑΙ ΣΤΟ ΜΑΘΗΜΑ ΑΝ ΤΟ ΑΘΡΟΙΣΜΑ ΤΩΝ ΔΥΟ </a:t>
                </a:r>
                <a:r>
                  <a:rPr lang="el-GR" b="1" smtClean="0">
                    <a:solidFill>
                      <a:srgbClr val="FF0000"/>
                    </a:solidFill>
                  </a:rPr>
                  <a:t>ΤΕΤΡΑΜΗΝΩΝ ΕΙΝΑΙ </a:t>
                </a:r>
                <a:r>
                  <a:rPr lang="el-GR" b="1" dirty="0" smtClean="0">
                    <a:solidFill>
                      <a:srgbClr val="FF0000"/>
                    </a:solidFill>
                  </a:rPr>
                  <a:t>ΤΟΥΛΑΧΙΣΤΟΝ 19 ΜΟΝΑΔΕΣ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548680"/>
                <a:ext cx="7886700" cy="5628283"/>
              </a:xfrm>
              <a:blipFill>
                <a:blip r:embed="rId2"/>
                <a:stretch>
                  <a:fillRect l="-927" t="-1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991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C:\Users\Student\AppData\Local\Microsoft\Windows\INetCache\Content.MSO\C5795D5.t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6624736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8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ΘΕΜΑΤΑ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5"/>
            <a:ext cx="7848872" cy="5040560"/>
          </a:xfrm>
        </p:spPr>
        <p:txBody>
          <a:bodyPr>
            <a:normAutofit fontScale="92500" lnSpcReduction="10000"/>
          </a:bodyPr>
          <a:lstStyle/>
          <a:p>
            <a:r>
              <a:rPr lang="el-GR" sz="4800" b="1" dirty="0" smtClean="0"/>
              <a:t>ΕΝΗΜΕΡΩΣΗ ΓΙΑ ΓΥΜΝΑΣΙΟ</a:t>
            </a:r>
          </a:p>
          <a:p>
            <a:r>
              <a:rPr lang="el-GR" sz="4800" b="1" dirty="0" smtClean="0"/>
              <a:t>ΒΙΒΛΙΑ</a:t>
            </a:r>
            <a:endParaRPr lang="en-US" sz="4800" b="1" dirty="0" smtClean="0"/>
          </a:p>
          <a:p>
            <a:pPr marL="0" indent="0">
              <a:buNone/>
            </a:pPr>
            <a:r>
              <a:rPr lang="en-US" sz="4800" dirty="0">
                <a:hlinkClick r:id="rId2"/>
              </a:rPr>
              <a:t>http://www.moec.gov.cy/dme/</a:t>
            </a:r>
            <a:endParaRPr lang="en-US" sz="4800" dirty="0"/>
          </a:p>
          <a:p>
            <a:pPr>
              <a:buFontTx/>
              <a:buChar char="-"/>
            </a:pPr>
            <a:r>
              <a:rPr lang="el-GR" sz="3000" dirty="0" smtClean="0"/>
              <a:t>Εκπαιδευτικό </a:t>
            </a:r>
            <a:r>
              <a:rPr lang="el-GR" sz="3000" dirty="0"/>
              <a:t>Υλικό </a:t>
            </a:r>
            <a:r>
              <a:rPr lang="el-GR" sz="3000" dirty="0" smtClean="0"/>
              <a:t>Μέσης</a:t>
            </a:r>
            <a:r>
              <a:rPr lang="en-US" sz="3000" dirty="0" smtClean="0"/>
              <a:t> </a:t>
            </a:r>
            <a:r>
              <a:rPr lang="el-GR" sz="3000" dirty="0" smtClean="0"/>
              <a:t>Εκπαίδευσης</a:t>
            </a:r>
            <a:endParaRPr lang="en-US" sz="3000" dirty="0" smtClean="0"/>
          </a:p>
          <a:p>
            <a:pPr marL="0" indent="0">
              <a:buNone/>
            </a:pPr>
            <a:r>
              <a:rPr lang="el-GR" sz="3000" dirty="0" smtClean="0"/>
              <a:t>- </a:t>
            </a:r>
            <a:r>
              <a:rPr lang="el-GR" sz="3000" dirty="0"/>
              <a:t>Μαθηματικά</a:t>
            </a:r>
          </a:p>
          <a:p>
            <a:pPr marL="0" indent="0">
              <a:buNone/>
            </a:pPr>
            <a:r>
              <a:rPr lang="el-GR" sz="3000" dirty="0" smtClean="0"/>
              <a:t>- </a:t>
            </a:r>
            <a:r>
              <a:rPr lang="el-GR" sz="3000" dirty="0"/>
              <a:t>Υλικό</a:t>
            </a:r>
          </a:p>
          <a:p>
            <a:pPr marL="0" indent="0">
              <a:buNone/>
            </a:pPr>
            <a:r>
              <a:rPr lang="el-GR" sz="3000" dirty="0" smtClean="0"/>
              <a:t>- </a:t>
            </a:r>
            <a:r>
              <a:rPr lang="el-GR" sz="3000" dirty="0"/>
              <a:t>Διδακτικό </a:t>
            </a:r>
            <a:r>
              <a:rPr lang="el-GR" sz="3000" dirty="0" smtClean="0"/>
              <a:t>Υλικό</a:t>
            </a:r>
          </a:p>
          <a:p>
            <a:r>
              <a:rPr lang="el-GR" sz="4800" b="1" dirty="0" smtClean="0"/>
              <a:t>ΜΕΛΕΤΗ</a:t>
            </a:r>
          </a:p>
          <a:p>
            <a:r>
              <a:rPr lang="el-GR" sz="4800" b="1" dirty="0" smtClean="0"/>
              <a:t>ΑΞΙΟΛΟΓΗΣΗ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36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04664"/>
            <a:ext cx="7886700" cy="5791498"/>
          </a:xfrm>
        </p:spPr>
        <p:txBody>
          <a:bodyPr>
            <a:normAutofit/>
          </a:bodyPr>
          <a:lstStyle/>
          <a:p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Η μετάβαση (πέρασμα) από το Δημοτικό στο Γυμνάσιο δεν είναι μια απλή διαδικασία, αλλά είναι ένα πρίσμα σημαντικών αλλαγών του παιδιού στο: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γνωστικό τομέα (περισσότερη σχολική εργασία και  μαθήματα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δυσκολότερα, ταχύτεροι ρυθμοί εργασίας)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Συναισθηματικό τομέα (ανησυχία, φόβο για το άγνωστο/καινούριο)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Βιολογικό τομέα (εφηβεία)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78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764704"/>
            <a:ext cx="7886700" cy="5412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ΣΤΟ ΓΥΜΝΑΣΙΟ </a:t>
            </a:r>
          </a:p>
          <a:p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Θεσμός διαγωνισμάτων</a:t>
            </a:r>
          </a:p>
          <a:p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Αριθμητική βαθμολογία</a:t>
            </a:r>
          </a:p>
          <a:p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Εξετάσεις προαγωγής, στασιμότητας λόγω υπέρβασης ορίου απουσιών (εκτός αν υπάρχουν λόγοι υγείας)</a:t>
            </a:r>
          </a:p>
          <a:p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Από φέτος ένταξη και στο Γυμνάσιο οι ενδιάμεσες εξετάσεις Ιανουαρίου, γνωστές ως εξετάσεις τετράμηνων.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9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48680"/>
            <a:ext cx="7886700" cy="5616624"/>
          </a:xfrm>
        </p:spPr>
        <p:txBody>
          <a:bodyPr/>
          <a:lstStyle/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ΚΑΘΗΓΗΤΕΣ ΠΟΥ ΔΙΔΑΣΚΟΥΝ ΜΑΘΗΜΑΤΙΚΑ ΣΤΗΝ Α</a:t>
            </a:r>
            <a:r>
              <a:rPr lang="el-GR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΄ ΤΑΞΗ</a:t>
            </a:r>
          </a:p>
          <a:p>
            <a:pPr marL="0" indent="0">
              <a:buNone/>
            </a:pPr>
            <a:endParaRPr lang="el-G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ΔΩΡΙΤΟΥ ΜΑΡΙΑ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ΠΑΤΣΗ ΣΠΥΡΟΥΛΑ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ΚΑΣΙΩΤΗ ΑΝΝΑ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ΜΑΝΤΡΑΛΗΣ ΚΩΣΤΑΣ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ΑΝΤΩΝΙΟΥ ΑΝΤΡΕΑΣ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1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ΔΟΜΗ ΒΙΒΛΙΩΝ ΜΑΘΗΜΑΤΙΚΩΝ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 smtClean="0"/>
              <a:t>1. Στόχοι</a:t>
            </a:r>
          </a:p>
          <a:p>
            <a:pPr marL="0" indent="0">
              <a:buNone/>
            </a:pPr>
            <a:r>
              <a:rPr lang="el-GR" sz="3600" i="1" dirty="0" smtClean="0"/>
              <a:t>2. Έχουμε μάθει… </a:t>
            </a:r>
          </a:p>
          <a:p>
            <a:pPr marL="0" indent="0">
              <a:buNone/>
            </a:pPr>
            <a:r>
              <a:rPr lang="el-GR" sz="3600" dirty="0" smtClean="0">
                <a:solidFill>
                  <a:srgbClr val="FF0000"/>
                </a:solidFill>
              </a:rPr>
              <a:t>3. Εξερεύνηση/Διερεύνηση</a:t>
            </a:r>
            <a:r>
              <a:rPr lang="el-GR" sz="3600" dirty="0" smtClean="0"/>
              <a:t> </a:t>
            </a:r>
            <a:endParaRPr lang="el-GR" sz="3600" dirty="0"/>
          </a:p>
          <a:p>
            <a:pPr marL="0" indent="0">
              <a:buNone/>
            </a:pPr>
            <a:r>
              <a:rPr lang="el-GR" sz="3600" b="1" dirty="0" smtClean="0"/>
              <a:t>4. Μαθαίνω</a:t>
            </a:r>
            <a:endParaRPr lang="el-GR" sz="3600" b="1" dirty="0"/>
          </a:p>
          <a:p>
            <a:pPr marL="0" indent="0">
              <a:buNone/>
            </a:pPr>
            <a:r>
              <a:rPr lang="el-GR" sz="3600" dirty="0" smtClean="0">
                <a:solidFill>
                  <a:srgbClr val="FF0000"/>
                </a:solidFill>
              </a:rPr>
              <a:t>5. Παραδείγματα</a:t>
            </a:r>
            <a:endParaRPr lang="el-GR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3600" dirty="0" smtClean="0">
                <a:solidFill>
                  <a:srgbClr val="FF0000"/>
                </a:solidFill>
              </a:rPr>
              <a:t>6. Δραστηριότητες </a:t>
            </a:r>
            <a:r>
              <a:rPr lang="el-GR" sz="3600" dirty="0" smtClean="0"/>
              <a:t>(Διαβάθμιση, Ποικιλία)</a:t>
            </a:r>
            <a:endParaRPr lang="el-GR" sz="36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57051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Με τα Νέα Αναλυτικά προγράμματα </a:t>
            </a:r>
          </a:p>
          <a:p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Δείκτες</a:t>
            </a:r>
          </a:p>
          <a:p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Ευρεία χρήση (Η/Υ)</a:t>
            </a:r>
          </a:p>
          <a:p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Ασκήσεις εμπλουτισμού για χαρισματικά παιδιά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081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ΜΕΛΕΤΗ</a:t>
            </a:r>
            <a:endParaRPr lang="el-GR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496944" cy="396044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Καθημερινή/ Συστηματική. </a:t>
            </a:r>
            <a:endParaRPr lang="en-US" sz="3600" dirty="0" smtClean="0"/>
          </a:p>
          <a:p>
            <a:endParaRPr lang="el-GR" sz="3600" dirty="0" smtClean="0"/>
          </a:p>
          <a:p>
            <a:r>
              <a:rPr lang="el-GR" sz="3600" dirty="0" smtClean="0"/>
              <a:t>Επανάληψη Μαθήματος (Θεωρία και Παραδείγματα)</a:t>
            </a:r>
            <a:endParaRPr lang="en-US" sz="3600" dirty="0" smtClean="0"/>
          </a:p>
          <a:p>
            <a:endParaRPr lang="el-GR" sz="3600" dirty="0" smtClean="0"/>
          </a:p>
          <a:p>
            <a:r>
              <a:rPr lang="el-GR" sz="3600" b="1" u="sng" dirty="0" smtClean="0"/>
              <a:t>ΜΕΤΑ</a:t>
            </a:r>
            <a:r>
              <a:rPr lang="el-GR" sz="3600" dirty="0" smtClean="0"/>
              <a:t> Επίλυση Ασκήσεων</a:t>
            </a:r>
          </a:p>
          <a:p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4129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76672"/>
            <a:ext cx="7886700" cy="5700291"/>
          </a:xfrm>
        </p:spPr>
        <p:txBody>
          <a:bodyPr/>
          <a:lstStyle/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Διαβάζουν για να μάθουν,</a:t>
            </a:r>
          </a:p>
          <a:p>
            <a:pPr marL="0" indent="0">
              <a:buNone/>
            </a:pPr>
            <a:endParaRPr lang="el-G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γράφουν διαγωνίσματα για να εμπεδώσουν όσα έμαθαν,</a:t>
            </a:r>
          </a:p>
          <a:p>
            <a:pPr marL="0" indent="0">
              <a:buNone/>
            </a:pPr>
            <a:endParaRPr lang="el-G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βαθμολογούνται για </a:t>
            </a:r>
            <a:r>
              <a:rPr lang="el-G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να </a:t>
            </a:r>
            <a:r>
              <a:rPr lang="el-GR" sz="3600" b="1" dirty="0">
                <a:latin typeface="Arial" panose="020B0604020202020204" pitchFamily="34" charset="0"/>
                <a:cs typeface="Arial" panose="020B0604020202020204" pitchFamily="34" charset="0"/>
              </a:rPr>
              <a:t>αξιολογηθεί η προσπάθειά τους.</a:t>
            </a:r>
            <a:endParaRPr lang="el-G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711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470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ΟΜΑΛΗ  ΜΕΤΑΒΑΣΗ ΑΠΟ ΤΟ ΔΗΜΟΤΙΚΟ ΣΤΟ ΓΥΜΝΑΣΙΟ</vt:lpstr>
      <vt:lpstr>ΘΕΜΑΤΑ</vt:lpstr>
      <vt:lpstr>PowerPoint Presentation</vt:lpstr>
      <vt:lpstr>PowerPoint Presentation</vt:lpstr>
      <vt:lpstr>PowerPoint Presentation</vt:lpstr>
      <vt:lpstr>ΔΟΜΗ ΒΙΒΛΙΩΝ ΜΑΘΗΜΑΤΙΚΩΝ</vt:lpstr>
      <vt:lpstr>PowerPoint Presentation</vt:lpstr>
      <vt:lpstr>ΜΕΛΕΤΗ</vt:lpstr>
      <vt:lpstr>PowerPoint Presentation</vt:lpstr>
      <vt:lpstr>PowerPoint Presentation</vt:lpstr>
      <vt:lpstr>ΑΞΙΟΛΟΓΗΣΗ</vt:lpstr>
      <vt:lpstr>Προφορική Αξιολόγηση - Συντρέχουσα (60% της βαθμολογίας)</vt:lpstr>
      <vt:lpstr>PowerPoint Presentation</vt:lpstr>
      <vt:lpstr>Γραπτή Αξιολόγηση (40% της βαθμολογίας)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   Ά Γυμνασίου</dc:title>
  <dc:creator>Teacher</dc:creator>
  <cp:lastModifiedBy>Student</cp:lastModifiedBy>
  <cp:revision>58</cp:revision>
  <cp:lastPrinted>2022-11-14T07:32:06Z</cp:lastPrinted>
  <dcterms:created xsi:type="dcterms:W3CDTF">2018-11-01T07:41:47Z</dcterms:created>
  <dcterms:modified xsi:type="dcterms:W3CDTF">2022-11-18T07:47:40Z</dcterms:modified>
</cp:coreProperties>
</file>