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71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82" y="-4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F799A1-B64C-4D80-8E38-A17EB6B2254D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n-US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E146AC-6F1F-4D6B-8742-E5FB80015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Θέση σημειώσεων 2"/>
          <p:cNvSpPr>
            <a:spLocks noGrp="1"/>
          </p:cNvSpPr>
          <p:nvPr>
            <p:ph type="body" idx="1"/>
          </p:nvPr>
        </p:nvSpPr>
        <p:spPr bwMode="auto">
          <a:xfrm>
            <a:off x="260350" y="4343400"/>
            <a:ext cx="6337300" cy="44767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ct val="0"/>
              </a:spcBef>
            </a:pPr>
            <a:endParaRPr lang="el-GR" b="1" u="sng" smtClean="0">
              <a:latin typeface="Arial" charset="0"/>
              <a:cs typeface="Arial" charset="0"/>
            </a:endParaRPr>
          </a:p>
        </p:txBody>
      </p:sp>
      <p:sp>
        <p:nvSpPr>
          <p:cNvPr id="16387" name="Θέση αριθμού διαφάνειας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53E41CD-583F-4305-901D-23E9234B48BC}" type="slidenum">
              <a:rPr lang="el-GR" sz="1200">
                <a:latin typeface="+mn-lt"/>
              </a:rPr>
              <a:pPr algn="r">
                <a:defRPr/>
              </a:pPr>
              <a:t>2</a:t>
            </a:fld>
            <a:endParaRPr lang="el-G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867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138AB6-A704-4F94-9DCA-89328C1C8D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5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6B98-4B90-44F5-BD8B-02AC6D5741B8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BD2DD-E202-4ABC-8A3A-B768CB01F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81C42-BC33-4002-BDA7-6D630D3184EE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B533-CBC0-4AAF-BF73-96DC34D21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05D5B-0868-4A2D-AB4F-FCB32A82F715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C548-E6BA-43C4-BDDF-79CB735B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3DF5-DA83-4300-AB8C-0FFAD615D56D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5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45C6E-9671-4720-BA2E-1B078319B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F390-38B0-46F4-BF5D-A42221ABDD46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7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DAD7-18FA-4A61-B2CD-50B7B879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4CA7-F5EA-44EE-87AA-56766DFA412F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7523F-EA26-4289-A092-A1C15E622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CAC3-35C5-4D10-8254-655C633EA1FE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778A-EA8D-4C74-B384-0ACFF2A64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8AEE-F4E1-4CCE-86E9-76FA6A74F9CB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4" name="2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0CFC-0D0A-49D4-9A6E-5A6815F5C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FF91-C34B-4091-98D9-52D389BDBE22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3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8F2C-2B54-4DE2-8282-2D4EA0945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EB34-F025-40BC-8C8B-66C7447D41A2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7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14CB-546E-44FE-97AA-8DBA83E0C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C068E-F960-410C-B007-DE83C961989A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7A2D-8440-4511-84F9-3EF254FC5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7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03C17-0C08-4752-98E9-1F016A01B147}" type="datetimeFigureOut">
              <a:rPr lang="en-US"/>
              <a:pPr>
                <a:defRPr/>
              </a:pPr>
              <a:t>10/19/2016</a:t>
            </a:fld>
            <a:endParaRPr lang="en-US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B10CC2-5D82-43AF-BA86-099A95D95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ΙΣΤΟΡΙΑ </a:t>
            </a:r>
            <a:br>
              <a:rPr lang="el-GR" dirty="0" smtClean="0"/>
            </a:br>
            <a:r>
              <a:rPr lang="el-GR" dirty="0" smtClean="0"/>
              <a:t>ΤΡΟΠΟΙ ΜΕΛΕΤΗΣ 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ΜΑΡΙΑ ΟΙΚΟΝΟΜΟΥ ΜΙΛΤΙΑΔΟΥ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endParaRPr lang="en-US" dirty="0"/>
          </a:p>
        </p:txBody>
      </p:sp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l-GR" smtClean="0"/>
              <a:t>5)Υπογραμμίζουν τις </a:t>
            </a:r>
            <a:r>
              <a:rPr lang="el-GR" b="1" smtClean="0">
                <a:solidFill>
                  <a:srgbClr val="0070C0"/>
                </a:solidFill>
              </a:rPr>
              <a:t>λέξεις κλειδιά </a:t>
            </a:r>
            <a:r>
              <a:rPr lang="el-GR" smtClean="0"/>
              <a:t>και </a:t>
            </a:r>
            <a:r>
              <a:rPr lang="el-GR" b="1" smtClean="0">
                <a:solidFill>
                  <a:srgbClr val="0070C0"/>
                </a:solidFill>
              </a:rPr>
              <a:t>τα βασικά σημεία </a:t>
            </a:r>
            <a:r>
              <a:rPr lang="el-GR" smtClean="0"/>
              <a:t>ανά παράγραφο.</a:t>
            </a:r>
          </a:p>
          <a:p>
            <a:pPr>
              <a:buFont typeface="Wingdings 2" pitchFamily="18" charset="2"/>
              <a:buNone/>
            </a:pPr>
            <a:endParaRPr lang="el-GR" smtClean="0"/>
          </a:p>
          <a:p>
            <a:pPr>
              <a:buFont typeface="Wingdings 2" pitchFamily="18" charset="2"/>
              <a:buNone/>
            </a:pPr>
            <a:endParaRPr lang="el-GR" smtClean="0"/>
          </a:p>
          <a:p>
            <a:pPr>
              <a:buFont typeface="Wingdings 2" pitchFamily="18" charset="2"/>
              <a:buNone/>
            </a:pPr>
            <a:r>
              <a:rPr lang="el-GR" smtClean="0"/>
              <a:t>   Μαθαίνω να ξεχωρίζω τα ουσιώδη από τα επουσιώδη. </a:t>
            </a:r>
            <a:endParaRPr lang="en-US" smtClean="0"/>
          </a:p>
        </p:txBody>
      </p:sp>
      <p:sp>
        <p:nvSpPr>
          <p:cNvPr id="4" name="3 - Καμπύλο βέλος προς τα κάτω"/>
          <p:cNvSpPr/>
          <p:nvPr/>
        </p:nvSpPr>
        <p:spPr>
          <a:xfrm>
            <a:off x="2590800" y="2743200"/>
            <a:ext cx="1219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Παραδειγμα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b="1" dirty="0" smtClean="0"/>
              <a:t>Οι νόμοι του Χαμουραμπί </a:t>
            </a:r>
            <a:r>
              <a:rPr lang="el-GR" dirty="0" smtClean="0"/>
              <a:t>είναι </a:t>
            </a:r>
            <a:r>
              <a:rPr lang="el-GR" b="1" dirty="0" smtClean="0"/>
              <a:t>αυστηρότατοι</a:t>
            </a:r>
            <a:r>
              <a:rPr lang="el-GR" dirty="0" smtClean="0"/>
              <a:t> και μας δίνουν μια παραστατική</a:t>
            </a:r>
            <a:r>
              <a:rPr lang="el-GR" b="1" dirty="0" smtClean="0"/>
              <a:t> εικόνα της κοινωνίας της εποχής</a:t>
            </a:r>
            <a:r>
              <a:rPr lang="el-GR" dirty="0" smtClean="0"/>
              <a:t>. Το </a:t>
            </a:r>
            <a:r>
              <a:rPr lang="el-GR" b="1" dirty="0" smtClean="0"/>
              <a:t>βαβυλωνιακό κράτος </a:t>
            </a:r>
            <a:r>
              <a:rPr lang="el-GR" dirty="0" smtClean="0"/>
              <a:t>βοήθησε ιδιαίτερα την </a:t>
            </a:r>
            <a:r>
              <a:rPr lang="el-GR" b="1" dirty="0" smtClean="0"/>
              <a:t>ανάπτυξη των επιστημών </a:t>
            </a:r>
            <a:r>
              <a:rPr lang="el-GR" dirty="0" smtClean="0"/>
              <a:t>και των </a:t>
            </a:r>
            <a:r>
              <a:rPr lang="el-GR" b="1" dirty="0" smtClean="0"/>
              <a:t>γραμμάτων.</a:t>
            </a:r>
            <a:r>
              <a:rPr lang="el-GR" dirty="0" smtClean="0"/>
              <a:t> Η επιστήμη της </a:t>
            </a:r>
            <a:r>
              <a:rPr lang="el-GR" b="1" dirty="0" smtClean="0"/>
              <a:t>αστρονομίας</a:t>
            </a:r>
            <a:r>
              <a:rPr lang="el-GR" dirty="0" smtClean="0"/>
              <a:t> οφείλει στους Βαβυλώνιους τα πρώτα της βήματα, ενώ το </a:t>
            </a:r>
            <a:r>
              <a:rPr lang="el-GR" b="1" dirty="0" smtClean="0"/>
              <a:t>έπος Γιλγαμές</a:t>
            </a:r>
            <a:r>
              <a:rPr lang="el-GR" dirty="0" smtClean="0"/>
              <a:t>* είναι ο πολυτιμότερος καρπός της πνευματικής τους ανάπτυξης.</a:t>
            </a:r>
            <a:endParaRPr lang="en-US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33400" y="1828800"/>
            <a:ext cx="8610600" cy="4221163"/>
          </a:xfrm>
          <a:prstGeom prst="rect">
            <a:avLst/>
          </a:prstGeo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 Στον Χαμουραμπί 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οφείλεται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 η αρχαιότερη γραπτή νομοθεσία ,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η οποία σώθηκε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χαραγμένη  πάνω σε μία πέτρινη στήλη. Οι νόμοι του Χαμουραμπί 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είναι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αυστηρότατοι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 και μας δίνουν μια παραστατική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 εικόνα της κοινωνίας της εποχής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. Το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βαβυλωνιακό κράτος 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βοήθησε ιδιαίτερα την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ανάπτυξη των επιστημών 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και των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γραμμάτων.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 Η επιστήμη της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αστρονομίας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 οφείλει στους Βαβυλώνιους τα πρώτα της βήματα, ενώ το </a:t>
            </a:r>
            <a:r>
              <a:rPr lang="el-GR" sz="3200" b="1" dirty="0">
                <a:solidFill>
                  <a:schemeClr val="tx2"/>
                </a:solidFill>
                <a:latin typeface="+mn-lt"/>
                <a:cs typeface="+mn-cs"/>
              </a:rPr>
              <a:t>έπος Γιλγαμές</a:t>
            </a:r>
            <a:r>
              <a:rPr lang="el-GR" sz="3200" dirty="0">
                <a:solidFill>
                  <a:schemeClr val="tx2"/>
                </a:solidFill>
                <a:latin typeface="+mn-lt"/>
                <a:cs typeface="+mn-cs"/>
              </a:rPr>
              <a:t>* είναι ο πολυτιμότερος καρπός της πνευματικής τους ανάπτυξης.</a:t>
            </a:r>
            <a:endParaRPr lang="en-US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6)Μελετούν </a:t>
            </a:r>
            <a:r>
              <a:rPr lang="el-GR" b="1" dirty="0" smtClean="0"/>
              <a:t>τα υπογραμμισμένα βασικά σημεία  ανά παράγραφο </a:t>
            </a:r>
            <a:r>
              <a:rPr lang="el-GR" dirty="0" smtClean="0"/>
              <a:t>ή/και  το </a:t>
            </a:r>
            <a:r>
              <a:rPr lang="el-GR" b="1" dirty="0" smtClean="0"/>
              <a:t>φύλλο εργασίας.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3000" b="1" u="sng" dirty="0" smtClean="0"/>
              <a:t>φύλλο εργασίας</a:t>
            </a:r>
            <a:r>
              <a:rPr lang="en-US" sz="3000" b="1" dirty="0" smtClean="0"/>
              <a:t>:</a:t>
            </a:r>
            <a:r>
              <a:rPr lang="el-GR" sz="3000" b="1" dirty="0" smtClean="0"/>
              <a:t>βοηθά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2800" b="1" dirty="0" smtClean="0"/>
              <a:t> </a:t>
            </a:r>
            <a:endParaRPr lang="en-US" sz="28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>
                <a:solidFill>
                  <a:srgbClr val="0070C0"/>
                </a:solidFill>
              </a:rPr>
              <a:t>ΚΑΤΑΝΟΗΣΗ,ΑΠΟΜΝΗΜΟΝΕΥΣΗ </a:t>
            </a:r>
            <a:endParaRPr lang="en-US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sz="3000" b="1" u="sng" dirty="0" smtClean="0"/>
              <a:t>βιβλίο</a:t>
            </a:r>
            <a:r>
              <a:rPr lang="el-GR" sz="3000" b="1" dirty="0" smtClean="0"/>
              <a:t> </a:t>
            </a:r>
            <a:r>
              <a:rPr lang="en-US" sz="3000" b="1" dirty="0" smtClean="0"/>
              <a:t>:</a:t>
            </a:r>
            <a:r>
              <a:rPr lang="el-GR" sz="3000" b="1" dirty="0" smtClean="0"/>
              <a:t>βοηθά</a:t>
            </a:r>
            <a:endParaRPr lang="el-GR" sz="3000" b="1" u="sng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>
                <a:solidFill>
                  <a:srgbClr val="0070C0"/>
                </a:solidFill>
              </a:rPr>
              <a:t>ΕΚΦΡΑΣΗ ,ΔΙΑΤΥΠΩΣΗ 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>
                <a:solidFill>
                  <a:srgbClr val="0070C0"/>
                </a:solidFill>
              </a:rPr>
              <a:t>ΣΥΝΘΕΣΗ ΙΣΤΟΡΙΚΟΥ ΔΟΚΙΜΙΟΥ</a:t>
            </a:r>
            <a:r>
              <a:rPr lang="el-GR" b="1" dirty="0" smtClean="0">
                <a:solidFill>
                  <a:schemeClr val="tx1"/>
                </a:solidFill>
              </a:rPr>
              <a:t>(</a:t>
            </a:r>
            <a:r>
              <a:rPr lang="el-G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ΜΕ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/>
              <a:t>ΔΙΚΑ ΤΟΥΣ ΛΟΓΙΑ)</a:t>
            </a: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3124200" y="30480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1905000" y="4648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ΙΣΤΟΡΙΚΕΣ ΠΗΓΕΣ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1.Διάκριση        πρωτογενών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                             δευτερογενών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2.Υπογράμμιση </a:t>
            </a:r>
            <a:r>
              <a:rPr lang="el-GR" b="1" dirty="0" smtClean="0">
                <a:solidFill>
                  <a:srgbClr val="0070C0"/>
                </a:solidFill>
              </a:rPr>
              <a:t>πληροφοριών </a:t>
            </a:r>
            <a:r>
              <a:rPr lang="el-GR" b="1" u="sng" dirty="0" smtClean="0">
                <a:solidFill>
                  <a:srgbClr val="0070C0"/>
                </a:solidFill>
              </a:rPr>
              <a:t>που δεν υπάρχουν στο βιβλίο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/>
              <a:t>3.Απαντούν και αξιολογούν με βάση τις </a:t>
            </a:r>
            <a:r>
              <a:rPr lang="el-GR" b="1" dirty="0" smtClean="0">
                <a:solidFill>
                  <a:srgbClr val="0070C0"/>
                </a:solidFill>
              </a:rPr>
              <a:t>πληροφορίες</a:t>
            </a:r>
            <a:r>
              <a:rPr lang="el-GR" b="1" dirty="0" smtClean="0"/>
              <a:t> </a:t>
            </a:r>
            <a:r>
              <a:rPr lang="el-GR" b="1" dirty="0" smtClean="0">
                <a:solidFill>
                  <a:srgbClr val="0070C0"/>
                </a:solidFill>
              </a:rPr>
              <a:t>του βιβλίου και της πηγής </a:t>
            </a:r>
            <a:r>
              <a:rPr lang="el-GR" b="1" dirty="0" smtClean="0"/>
              <a:t>.(κριτική ικανότητα)</a:t>
            </a:r>
            <a:endParaRPr lang="en-US" b="1" dirty="0"/>
          </a:p>
        </p:txBody>
      </p:sp>
      <p:sp>
        <p:nvSpPr>
          <p:cNvPr id="8" name="7 - Δεξιό βέλος"/>
          <p:cNvSpPr/>
          <p:nvPr/>
        </p:nvSpPr>
        <p:spPr>
          <a:xfrm flipV="1">
            <a:off x="2286000" y="27432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- Δεξιό βέλος"/>
          <p:cNvSpPr/>
          <p:nvPr/>
        </p:nvSpPr>
        <p:spPr>
          <a:xfrm flipV="1">
            <a:off x="2362200" y="3352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Πρωτογενησ</a:t>
            </a:r>
            <a:r>
              <a:rPr lang="el-GR" dirty="0" smtClean="0"/>
              <a:t>  και </a:t>
            </a:r>
            <a:r>
              <a:rPr lang="el-GR" dirty="0" err="1" smtClean="0"/>
              <a:t>δευτερογενησ</a:t>
            </a:r>
            <a:r>
              <a:rPr lang="el-GR" dirty="0" smtClean="0"/>
              <a:t> </a:t>
            </a:r>
            <a:r>
              <a:rPr lang="el-GR" dirty="0" err="1" smtClean="0"/>
              <a:t>πηγη</a:t>
            </a:r>
            <a:endParaRPr lang="en-US" dirty="0"/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/>
          <a:srcRect l="9956" t="30208" r="70132" b="16667"/>
          <a:stretch>
            <a:fillRect/>
          </a:stretch>
        </p:blipFill>
        <p:spPr bwMode="auto">
          <a:xfrm>
            <a:off x="228600" y="2400300"/>
            <a:ext cx="2971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5 - Ορθογώνιο"/>
          <p:cNvSpPr>
            <a:spLocks noChangeArrowheads="1"/>
          </p:cNvSpPr>
          <p:nvPr/>
        </p:nvSpPr>
        <p:spPr bwMode="auto">
          <a:xfrm>
            <a:off x="3962400" y="1371600"/>
            <a:ext cx="48006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Franklin Gothic Book"/>
            </a:endParaRPr>
          </a:p>
          <a:p>
            <a:r>
              <a:rPr lang="el-GR">
                <a:latin typeface="Franklin Gothic Book"/>
              </a:rPr>
              <a:t>Η ΘΕΣΗ ΤΗΣ ΓΥΝΑΙΚΑΣ </a:t>
            </a:r>
          </a:p>
          <a:p>
            <a:r>
              <a:rPr lang="el-GR">
                <a:latin typeface="Franklin Gothic Book"/>
              </a:rPr>
              <a:t>ΣΤΗ ΝΟΜΟΘΕΣΙΑ ΤΟΥ ΧΑΜΟΥΡΑΜΠΙ</a:t>
            </a:r>
          </a:p>
          <a:p>
            <a:r>
              <a:rPr lang="el-GR" u="sng">
                <a:latin typeface="Franklin Gothic Book"/>
              </a:rPr>
              <a:t>Για έναν άνδρα ο γάμος σήμαινε ουσιαστικά αγορά της γυναίκας, ακριβώς το ίδιο όπως η αγορά ενός οικοπέδου ή ενός εμπορεύματος</a:t>
            </a:r>
            <a:r>
              <a:rPr lang="el-GR">
                <a:latin typeface="Franklin Gothic Book"/>
              </a:rPr>
              <a:t>. Η οικογένεια του μέλλοντος γαμπρού λαμβάνει την πρωτοβουλία και, αφού επιλέξει τη μέλλουσα σύζυγο, προσφέρει στον πατέρα της ένα σημαντικό ποσό, το οποίο επισφραγίζει τη μεταβίβαση. Στη συνέχεια η κόρη, με την τελετή του γάμου, μετέβαινε στο σπίτι του συζύγου της όπου, εκτός απροόπτου, παρέμενε μέχρι το τέλος της ζωής της. </a:t>
            </a:r>
            <a:r>
              <a:rPr lang="el-GR" u="sng">
                <a:latin typeface="Franklin Gothic Book"/>
              </a:rPr>
              <a:t>Ουσιαστικά ο σύζυγος είναι ιδιοκτήτης της συζύγου, όπως και της περιουσίας της, κινητής και ακίνητης</a:t>
            </a:r>
            <a:r>
              <a:rPr lang="el-GR">
                <a:latin typeface="Franklin Gothic Book"/>
              </a:rPr>
              <a:t>.</a:t>
            </a:r>
          </a:p>
          <a:p>
            <a:endParaRPr lang="el-GR">
              <a:latin typeface="Franklin Gothic Book"/>
            </a:endParaRPr>
          </a:p>
          <a:p>
            <a:r>
              <a:rPr lang="en-US">
                <a:latin typeface="Franklin Gothic Book"/>
              </a:rPr>
              <a:t>J. Bottero, Initiation a l’ Orient ancien, </a:t>
            </a:r>
            <a:r>
              <a:rPr lang="el-GR">
                <a:latin typeface="Franklin Gothic Book"/>
              </a:rPr>
              <a:t>σ. 157 (μετ. Β.Σ.)</a:t>
            </a:r>
            <a:endParaRPr lang="en-US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Σημαντικοτητα</a:t>
            </a:r>
            <a:r>
              <a:rPr lang="el-GR" dirty="0" smtClean="0"/>
              <a:t>  </a:t>
            </a:r>
            <a:r>
              <a:rPr lang="el-GR" dirty="0" err="1" smtClean="0"/>
              <a:t>ιστοριασ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dirty="0" smtClean="0"/>
              <a:t>Δημιουργία μελλοντικών ευαισθητοποιημένων και ενεργών πολιτών που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«Αντί να σκεφτόμαστε τι κάνει η πατρίδα για μας , καλό θα ήταν να σκεφτόμαστε τι μπορούμε να κάνουμε εμείς για εκείνη»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J.F.KENNEDY</a:t>
            </a:r>
            <a:endParaRPr lang="el-GR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περιεχομένου 2"/>
          <p:cNvSpPr>
            <a:spLocks noGrp="1"/>
          </p:cNvSpPr>
          <p:nvPr>
            <p:ph sz="quarter" idx="4294967295"/>
          </p:nvPr>
        </p:nvSpPr>
        <p:spPr>
          <a:xfrm>
            <a:off x="468313" y="115888"/>
            <a:ext cx="7924800" cy="15843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l-GR" smtClean="0"/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313" y="260350"/>
            <a:ext cx="86788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ΑΡΧΑΙΑ ΙΣΤΟΡΙΑ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313" y="5876925"/>
            <a:ext cx="86788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+mn-cs"/>
              </a:rPr>
              <a:t>2 περιόδους τη βδομάδα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25002" y="1412776"/>
            <a:ext cx="2911494" cy="3985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6" name="Picture 2" descr="Αποτέλεσμα εικόνας για βιβλίο αρχαίας ιστορίας α γυμνασίο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3939" y="1379794"/>
            <a:ext cx="2701875" cy="3833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96246" y="1330782"/>
            <a:ext cx="2828756" cy="384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/>
              <a:t>Η ΣΗΜΑΝΤΙΚΟΤΗΤΑ  ΤΗΣ  ΙΣΤΟΡΙΑΣ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dirty="0" smtClean="0"/>
              <a:t> Συνοψίζεται στη  διάσημη  φράση του </a:t>
            </a:r>
            <a:r>
              <a:rPr lang="el-GR" dirty="0" err="1" smtClean="0"/>
              <a:t>Σαντανάγια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</a:t>
            </a:r>
            <a:r>
              <a:rPr lang="el-GR" sz="2800" b="1" dirty="0" smtClean="0"/>
              <a:t>«Αν ένας λαός δεν μάθει από το παρελθόν του είναι αναγκασμένος  να το ξαναζήσει</a:t>
            </a:r>
            <a:r>
              <a:rPr lang="el-GR" dirty="0" smtClean="0"/>
              <a:t>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/>
              <a:t>Αναγκα</a:t>
            </a:r>
            <a:r>
              <a:rPr lang="en-US" dirty="0" err="1" smtClean="0"/>
              <a:t>i</a:t>
            </a:r>
            <a:r>
              <a:rPr lang="el-GR" dirty="0" err="1" smtClean="0"/>
              <a:t>εσ</a:t>
            </a:r>
            <a:r>
              <a:rPr lang="el-GR" dirty="0" smtClean="0"/>
              <a:t> </a:t>
            </a:r>
            <a:r>
              <a:rPr lang="el-GR" dirty="0" err="1" smtClean="0"/>
              <a:t>προϋποθεσεισ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dirty="0" smtClean="0"/>
              <a:t>Η μελέτη του</a:t>
            </a:r>
            <a:r>
              <a:rPr lang="en-US" dirty="0" smtClean="0"/>
              <a:t> </a:t>
            </a:r>
            <a:r>
              <a:rPr lang="el-GR" dirty="0" smtClean="0"/>
              <a:t>σχολικού εγχειριδίου(διδαγμένης ύλης)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dirty="0" smtClean="0"/>
              <a:t>Τα  φύλλα εργασίας ή οι σημειώσεις στο τετράδιο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l-GR" dirty="0" smtClean="0"/>
              <a:t> </a:t>
            </a:r>
            <a:r>
              <a:rPr lang="en-US" dirty="0" smtClean="0"/>
              <a:t>H </a:t>
            </a:r>
            <a:r>
              <a:rPr lang="el-GR" dirty="0" smtClean="0"/>
              <a:t>διεκπεραίωση των κατ’ οίκον εργασιών(ποτέ στην αρχή</a:t>
            </a:r>
            <a:r>
              <a:rPr lang="en-US" dirty="0" smtClean="0"/>
              <a:t>,</a:t>
            </a:r>
            <a:r>
              <a:rPr lang="el-GR" dirty="0" smtClean="0"/>
              <a:t> αλλά μετά την μελέτη)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685800" y="1828800"/>
            <a:ext cx="6553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Τι σημαίνει μελέτη στην ιστορία </a:t>
            </a:r>
            <a:r>
              <a:rPr lang="en-US" sz="2800" dirty="0"/>
              <a:t>;</a:t>
            </a:r>
            <a:r>
              <a:rPr lang="el-GR" sz="2800" dirty="0"/>
              <a:t>τι μελετώ</a:t>
            </a:r>
            <a:r>
              <a:rPr lang="en-US" sz="2800" dirty="0"/>
              <a:t>;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/>
              <a:t>Αναγκα</a:t>
            </a:r>
            <a:r>
              <a:rPr lang="en-US" dirty="0" err="1" smtClean="0"/>
              <a:t>i</a:t>
            </a:r>
            <a:r>
              <a:rPr lang="el-GR" dirty="0" err="1" smtClean="0"/>
              <a:t>εσ</a:t>
            </a:r>
            <a:r>
              <a:rPr lang="el-GR" dirty="0" smtClean="0"/>
              <a:t> </a:t>
            </a:r>
            <a:r>
              <a:rPr lang="el-GR" dirty="0" err="1" smtClean="0"/>
              <a:t>προϋποθεσεισ</a:t>
            </a:r>
            <a:endParaRPr lang="en-US" dirty="0"/>
          </a:p>
        </p:txBody>
      </p:sp>
      <p:sp>
        <p:nvSpPr>
          <p:cNvPr id="1741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sz="2800" smtClean="0"/>
          </a:p>
          <a:p>
            <a:pPr>
              <a:buFont typeface="Wingdings 2" pitchFamily="18" charset="2"/>
              <a:buNone/>
            </a:pPr>
            <a:endParaRPr lang="en-US" sz="2800" smtClean="0"/>
          </a:p>
          <a:p>
            <a:r>
              <a:rPr lang="el-GR" sz="2800" smtClean="0"/>
              <a:t>Δε μελετούν μόνο  όταν έχουν  διαγωνίσματα .Όποτε  έχουν ιστορία,</a:t>
            </a:r>
            <a:r>
              <a:rPr lang="en-US" sz="2800" smtClean="0"/>
              <a:t> </a:t>
            </a:r>
            <a:r>
              <a:rPr lang="el-GR" sz="2800" smtClean="0"/>
              <a:t>από την προηγούμενη μέρα μελετούν το διδαγμένο μάθημα.</a:t>
            </a:r>
          </a:p>
          <a:p>
            <a:pPr>
              <a:buFont typeface="Wingdings 2" pitchFamily="18" charset="2"/>
              <a:buNone/>
            </a:pPr>
            <a:endParaRPr lang="el-GR" sz="2800" smtClean="0"/>
          </a:p>
          <a:p>
            <a:r>
              <a:rPr lang="el-GR" sz="2800" smtClean="0"/>
              <a:t>Ελλείψει χρόνου στο ενδιάμεσο της εβδομάδας , είθισται  η μελέτη  να γίνεται  το Σαββατοκύριακο.</a:t>
            </a:r>
          </a:p>
          <a:p>
            <a:pPr>
              <a:buFont typeface="Wingdings 2" pitchFamily="18" charset="2"/>
              <a:buNone/>
            </a:pPr>
            <a:r>
              <a:rPr lang="el-GR" sz="2800" smtClean="0"/>
              <a:t> </a:t>
            </a:r>
            <a:endParaRPr lang="en-US" sz="280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1143000" y="1752600"/>
            <a:ext cx="579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4 - TextBox"/>
          <p:cNvSpPr txBox="1">
            <a:spLocks noChangeArrowheads="1"/>
          </p:cNvSpPr>
          <p:nvPr/>
        </p:nvSpPr>
        <p:spPr bwMode="auto">
          <a:xfrm>
            <a:off x="1219200" y="18288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>
                <a:solidFill>
                  <a:schemeClr val="bg1"/>
                </a:solidFill>
                <a:latin typeface="Franklin Gothic Book"/>
              </a:rPr>
              <a:t>Κάθε πότε μελετώ</a:t>
            </a:r>
            <a:r>
              <a:rPr lang="en-US" sz="2800">
                <a:solidFill>
                  <a:schemeClr val="bg1"/>
                </a:solidFill>
                <a:latin typeface="Franklin Gothic Book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smtClean="0"/>
              <a:t> </a:t>
            </a: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α)Σιωπηρή(για τους οπτικούς τύπους)  ή μεγαλόφωνη (για τους ακουστικούς ) </a:t>
            </a:r>
            <a:r>
              <a:rPr lang="el-GR" b="1" dirty="0" smtClean="0">
                <a:solidFill>
                  <a:srgbClr val="00B0F0"/>
                </a:solidFill>
              </a:rPr>
              <a:t>ανάγνωση</a:t>
            </a:r>
            <a:r>
              <a:rPr lang="el-GR" dirty="0" smtClean="0"/>
              <a:t> του μαθήματος.(π. χ σελ.20-22</a:t>
            </a:r>
            <a:r>
              <a:rPr lang="en-US" dirty="0" smtClean="0"/>
              <a:t>)</a:t>
            </a:r>
            <a:endParaRPr lang="el-GR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β)Παρατήρηση </a:t>
            </a:r>
            <a:r>
              <a:rPr lang="el-GR" b="1" dirty="0" smtClean="0">
                <a:solidFill>
                  <a:srgbClr val="00B0F0"/>
                </a:solidFill>
              </a:rPr>
              <a:t>ιστορικού χάρτη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γ) </a:t>
            </a:r>
            <a:r>
              <a:rPr lang="el-GR" b="1" dirty="0" smtClean="0">
                <a:solidFill>
                  <a:srgbClr val="00B0F0"/>
                </a:solidFill>
              </a:rPr>
              <a:t>Γραμμή χρόνου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δ)Παρατήρηση </a:t>
            </a:r>
            <a:r>
              <a:rPr lang="el-GR" b="1" dirty="0" smtClean="0">
                <a:solidFill>
                  <a:srgbClr val="00B0F0"/>
                </a:solidFill>
              </a:rPr>
              <a:t>εικόνων</a:t>
            </a:r>
            <a:r>
              <a:rPr lang="el-GR" dirty="0" smtClean="0"/>
              <a:t> και </a:t>
            </a:r>
            <a:r>
              <a:rPr lang="el-GR" b="1" dirty="0" smtClean="0">
                <a:solidFill>
                  <a:srgbClr val="00B0F0"/>
                </a:solidFill>
              </a:rPr>
              <a:t>σχολίων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b="1" dirty="0" smtClean="0">
                <a:solidFill>
                  <a:srgbClr val="00B0F0"/>
                </a:solidFill>
              </a:rPr>
              <a:t>2)Εξομάλυνση ή απλοποίηση </a:t>
            </a:r>
            <a:r>
              <a:rPr lang="el-GR" dirty="0" smtClean="0"/>
              <a:t>δυσνόητων  φράσεων(συνήθως έχει προηγηθεί στην τάξη)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  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π. χ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οικονομική  ανάπτυξη</a:t>
            </a: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 ακμή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επεκτατική πολιτική</a:t>
            </a: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πολιτιστικές ανταλλαγές κ. 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endParaRPr lang="en-US" dirty="0"/>
          </a:p>
        </p:txBody>
      </p:sp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3</a:t>
            </a:r>
            <a:r>
              <a:rPr lang="el-GR" smtClean="0"/>
              <a:t>)Κατά τη μελέτη  ιστορικού γεγονότος  θέτουν  </a:t>
            </a:r>
            <a:r>
              <a:rPr lang="en-US" smtClean="0"/>
              <a:t>(</a:t>
            </a:r>
            <a:r>
              <a:rPr lang="el-GR" smtClean="0"/>
              <a:t>4</a:t>
            </a:r>
            <a:r>
              <a:rPr lang="en-US" smtClean="0"/>
              <a:t>) </a:t>
            </a:r>
            <a:r>
              <a:rPr lang="el-GR" smtClean="0"/>
              <a:t>τέσσερα  </a:t>
            </a:r>
            <a:r>
              <a:rPr lang="el-GR" b="1" smtClean="0"/>
              <a:t>απλά ερωτήματα </a:t>
            </a:r>
            <a:r>
              <a:rPr lang="el-GR" smtClean="0"/>
              <a:t>(κατανόηση)</a:t>
            </a:r>
            <a:endParaRPr lang="en-US" smtClean="0"/>
          </a:p>
        </p:txBody>
      </p:sp>
      <p:sp>
        <p:nvSpPr>
          <p:cNvPr id="7" name="6 - Επεξήγηση με σύννεφο"/>
          <p:cNvSpPr/>
          <p:nvPr/>
        </p:nvSpPr>
        <p:spPr>
          <a:xfrm>
            <a:off x="533400" y="2819400"/>
            <a:ext cx="1600200" cy="685800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Ποιος </a:t>
            </a:r>
            <a:endParaRPr lang="en-US" sz="2800" dirty="0"/>
          </a:p>
        </p:txBody>
      </p:sp>
      <p:sp>
        <p:nvSpPr>
          <p:cNvPr id="8" name="7 - Επεξήγηση με σύννεφο"/>
          <p:cNvSpPr/>
          <p:nvPr/>
        </p:nvSpPr>
        <p:spPr>
          <a:xfrm>
            <a:off x="2743200" y="2590800"/>
            <a:ext cx="1600200" cy="685800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Πού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9" name="8 - Επεξήγηση με σύννεφο"/>
          <p:cNvSpPr/>
          <p:nvPr/>
        </p:nvSpPr>
        <p:spPr>
          <a:xfrm>
            <a:off x="4800600" y="2895600"/>
            <a:ext cx="1600200" cy="685800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Πότε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7162800" y="2590800"/>
            <a:ext cx="1600200" cy="685800"/>
          </a:xfrm>
          <a:prstGeom prst="cloud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/>
              <a:t>Γ</a:t>
            </a:r>
            <a:r>
              <a:rPr lang="el-GR" sz="2800"/>
              <a:t>ιατί</a:t>
            </a:r>
            <a:endParaRPr lang="en-US" sz="2800" dirty="0"/>
          </a:p>
        </p:txBody>
      </p:sp>
      <p:sp>
        <p:nvSpPr>
          <p:cNvPr id="11" name="10 - Βέλος προς τα κάτω"/>
          <p:cNvSpPr/>
          <p:nvPr/>
        </p:nvSpPr>
        <p:spPr>
          <a:xfrm flipH="1">
            <a:off x="1066800" y="35814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- Βέλος προς τα κάτω"/>
          <p:cNvSpPr/>
          <p:nvPr/>
        </p:nvSpPr>
        <p:spPr>
          <a:xfrm flipH="1">
            <a:off x="3429000" y="3276600"/>
            <a:ext cx="152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- Βέλος προς τα κάτω"/>
          <p:cNvSpPr/>
          <p:nvPr/>
        </p:nvSpPr>
        <p:spPr>
          <a:xfrm flipH="1">
            <a:off x="5410200" y="3581400"/>
            <a:ext cx="76200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- Βέλος προς τα κάτω"/>
          <p:cNvSpPr/>
          <p:nvPr/>
        </p:nvSpPr>
        <p:spPr>
          <a:xfrm>
            <a:off x="7848600" y="3352800"/>
            <a:ext cx="76200" cy="6096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9" name="18 - Πίνακας"/>
          <p:cNvGraphicFramePr>
            <a:graphicFrameLocks noGrp="1"/>
          </p:cNvGraphicFramePr>
          <p:nvPr/>
        </p:nvGraphicFramePr>
        <p:xfrm>
          <a:off x="457200" y="4343400"/>
          <a:ext cx="8305800" cy="2193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205740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Ανατολικοί λαοί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Μεσοποταμία</a:t>
                      </a:r>
                      <a:r>
                        <a:rPr lang="el-GR" sz="2400" baseline="0" dirty="0" smtClean="0"/>
                        <a:t> </a:t>
                      </a:r>
                    </a:p>
                    <a:p>
                      <a:endParaRPr lang="el-GR" baseline="0" dirty="0" smtClean="0"/>
                    </a:p>
                    <a:p>
                      <a:r>
                        <a:rPr lang="el-GR" sz="2400" baseline="0" dirty="0" smtClean="0"/>
                        <a:t>Αξιοποιώ </a:t>
                      </a:r>
                    </a:p>
                    <a:p>
                      <a:r>
                        <a:rPr lang="el-GR" sz="2400" baseline="0" dirty="0" smtClean="0"/>
                        <a:t>το χάρτη 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Εποχή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</a:rPr>
                        <a:t> του Χαλκού</a:t>
                      </a:r>
                    </a:p>
                    <a:p>
                      <a:endParaRPr lang="el-GR" baseline="0" dirty="0" smtClean="0"/>
                    </a:p>
                    <a:p>
                      <a:r>
                        <a:rPr lang="el-GR" sz="2400" baseline="0" dirty="0" smtClean="0"/>
                        <a:t>Γραμμή </a:t>
                      </a:r>
                    </a:p>
                    <a:p>
                      <a:r>
                        <a:rPr lang="el-GR" sz="2400" baseline="0" dirty="0" smtClean="0"/>
                        <a:t>του χρόνου</a:t>
                      </a:r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Λόγοι</a:t>
                      </a:r>
                      <a:r>
                        <a:rPr lang="el-GR" sz="2400" baseline="0" dirty="0" smtClean="0">
                          <a:solidFill>
                            <a:schemeClr val="tx1"/>
                          </a:solidFill>
                        </a:rPr>
                        <a:t>  ανάπτυξης </a:t>
                      </a:r>
                    </a:p>
                    <a:p>
                      <a:endParaRPr lang="el-GR" baseline="0" dirty="0" smtClean="0"/>
                    </a:p>
                    <a:p>
                      <a:r>
                        <a:rPr lang="el-GR" sz="2400" baseline="0" dirty="0" smtClean="0">
                          <a:solidFill>
                            <a:schemeClr val="bg2"/>
                          </a:solidFill>
                        </a:rPr>
                        <a:t>Υπογράμμιση /αρίθμηση 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dirty="0" err="1" smtClean="0"/>
              <a:t>βηματα</a:t>
            </a:r>
            <a:r>
              <a:rPr lang="el-GR" dirty="0" smtClean="0"/>
              <a:t>  </a:t>
            </a:r>
            <a:r>
              <a:rPr lang="el-GR" dirty="0" err="1" smtClean="0"/>
              <a:t>μελετησ</a:t>
            </a:r>
            <a:endParaRPr lang="en-US" dirty="0"/>
          </a:p>
        </p:txBody>
      </p:sp>
      <p:sp>
        <p:nvSpPr>
          <p:cNvPr id="2150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4</a:t>
            </a:r>
            <a:r>
              <a:rPr lang="el-GR" smtClean="0"/>
              <a:t>) </a:t>
            </a:r>
            <a:r>
              <a:rPr lang="el-GR" b="1" smtClean="0">
                <a:solidFill>
                  <a:srgbClr val="00B0F0"/>
                </a:solidFill>
              </a:rPr>
              <a:t>Υπογράμμιση βασικών ιστορικών όρων-ορισμών </a:t>
            </a:r>
            <a:r>
              <a:rPr lang="el-GR" smtClean="0"/>
              <a:t>(π.χ. «εύφορη ημισέληνος»)</a:t>
            </a:r>
          </a:p>
          <a:p>
            <a:pPr>
              <a:buFont typeface="Wingdings 2" pitchFamily="18" charset="2"/>
              <a:buNone/>
            </a:pPr>
            <a:endParaRPr lang="el-GR" smtClean="0"/>
          </a:p>
          <a:p>
            <a:pPr>
              <a:buFont typeface="Wingdings 2" pitchFamily="18" charset="2"/>
              <a:buNone/>
            </a:pPr>
            <a:endParaRPr lang="el-GR" smtClean="0"/>
          </a:p>
          <a:p>
            <a:pPr>
              <a:buFont typeface="Wingdings 2" pitchFamily="18" charset="2"/>
              <a:buNone/>
            </a:pPr>
            <a:endParaRPr lang="el-GR" smtClean="0"/>
          </a:p>
          <a:p>
            <a:pPr>
              <a:buFont typeface="Wingdings 2" pitchFamily="18" charset="2"/>
              <a:buNone/>
            </a:pPr>
            <a:r>
              <a:rPr lang="el-GR" smtClean="0"/>
              <a:t>Ανατρέχουν στο </a:t>
            </a:r>
            <a:r>
              <a:rPr lang="el-GR" b="1" smtClean="0">
                <a:solidFill>
                  <a:srgbClr val="00B0F0"/>
                </a:solidFill>
              </a:rPr>
              <a:t>λεξιλόγιο</a:t>
            </a:r>
            <a:r>
              <a:rPr lang="el-GR" smtClean="0"/>
              <a:t> στις τελευταίες σελίδες του βιβλίου.</a:t>
            </a:r>
            <a:endParaRPr lang="en-US" smtClean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5334000" y="2438400"/>
            <a:ext cx="2286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Διαστημικό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377</TotalTime>
  <Words>513</Words>
  <Application>Microsoft Office PowerPoint</Application>
  <PresentationFormat>Προβολή στην οθόνη (4:3)</PresentationFormat>
  <Paragraphs>94</Paragraphs>
  <Slides>15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Πρότυπο σχεδίασης</vt:lpstr>
      </vt:variant>
      <vt:variant>
        <vt:i4>9</vt:i4>
      </vt:variant>
      <vt:variant>
        <vt:lpstr>Τίτλοι διαφανειών</vt:lpstr>
      </vt:variant>
      <vt:variant>
        <vt:i4>15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Comic Sans MS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Διαστημικό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ΙΣΤΟΡΙΑ  ΤΡΟΠΟΙ ΜΕΛΕΤΗΣ</dc:title>
  <dc:creator>Maria Oikonomou</dc:creator>
  <cp:lastModifiedBy>kdespina@hotmail.com</cp:lastModifiedBy>
  <cp:revision>23</cp:revision>
  <dcterms:created xsi:type="dcterms:W3CDTF">2016-10-05T17:34:49Z</dcterms:created>
  <dcterms:modified xsi:type="dcterms:W3CDTF">2016-10-19T16:00:38Z</dcterms:modified>
</cp:coreProperties>
</file>