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handoutMasterIdLst>
    <p:handoutMasterId r:id="rId49"/>
  </p:handoutMasterIdLst>
  <p:sldIdLst>
    <p:sldId id="256" r:id="rId2"/>
    <p:sldId id="257" r:id="rId3"/>
    <p:sldId id="262" r:id="rId4"/>
    <p:sldId id="333" r:id="rId5"/>
    <p:sldId id="332" r:id="rId6"/>
    <p:sldId id="342" r:id="rId7"/>
    <p:sldId id="344" r:id="rId8"/>
    <p:sldId id="334" r:id="rId9"/>
    <p:sldId id="337" r:id="rId10"/>
    <p:sldId id="352" r:id="rId11"/>
    <p:sldId id="391" r:id="rId12"/>
    <p:sldId id="261" r:id="rId13"/>
    <p:sldId id="347" r:id="rId14"/>
    <p:sldId id="393" r:id="rId15"/>
    <p:sldId id="355" r:id="rId16"/>
    <p:sldId id="349" r:id="rId17"/>
    <p:sldId id="350" r:id="rId18"/>
    <p:sldId id="394" r:id="rId19"/>
    <p:sldId id="356" r:id="rId20"/>
    <p:sldId id="357" r:id="rId21"/>
    <p:sldId id="395" r:id="rId22"/>
    <p:sldId id="358" r:id="rId23"/>
    <p:sldId id="360" r:id="rId24"/>
    <p:sldId id="362" r:id="rId25"/>
    <p:sldId id="363" r:id="rId26"/>
    <p:sldId id="396" r:id="rId27"/>
    <p:sldId id="366" r:id="rId28"/>
    <p:sldId id="397" r:id="rId29"/>
    <p:sldId id="398" r:id="rId30"/>
    <p:sldId id="369" r:id="rId31"/>
    <p:sldId id="399" r:id="rId32"/>
    <p:sldId id="372" r:id="rId33"/>
    <p:sldId id="373" r:id="rId34"/>
    <p:sldId id="374" r:id="rId35"/>
    <p:sldId id="411" r:id="rId36"/>
    <p:sldId id="382" r:id="rId37"/>
    <p:sldId id="402" r:id="rId38"/>
    <p:sldId id="377" r:id="rId39"/>
    <p:sldId id="412" r:id="rId40"/>
    <p:sldId id="409" r:id="rId41"/>
    <p:sldId id="323" r:id="rId42"/>
    <p:sldId id="404" r:id="rId43"/>
    <p:sldId id="384" r:id="rId44"/>
    <p:sldId id="405" r:id="rId45"/>
    <p:sldId id="407" r:id="rId46"/>
    <p:sldId id="414" r:id="rId47"/>
  </p:sldIdLst>
  <p:sldSz cx="9144000" cy="6858000" type="screen4x3"/>
  <p:notesSz cx="6870700" cy="9710738"/>
  <p:defaultTextStyle>
    <a:defPPr>
      <a:defRPr lang="el-GR"/>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03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4" autoAdjust="0"/>
    <p:restoredTop sz="94687" autoAdjust="0"/>
  </p:normalViewPr>
  <p:slideViewPr>
    <p:cSldViewPr>
      <p:cViewPr varScale="1">
        <p:scale>
          <a:sx n="88" d="100"/>
          <a:sy n="88" d="100"/>
        </p:scale>
        <p:origin x="-1003" y="-67"/>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p:scale>
          <a:sx n="100" d="100"/>
          <a:sy n="100" d="100"/>
        </p:scale>
        <p:origin x="-2406" y="414"/>
      </p:cViewPr>
      <p:guideLst>
        <p:guide orient="horz" pos="3059"/>
        <p:guide pos="216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6563" cy="485775"/>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l-GR"/>
          </a:p>
        </p:txBody>
      </p:sp>
      <p:sp>
        <p:nvSpPr>
          <p:cNvPr id="3" name="Θέση ημερομηνίας 2"/>
          <p:cNvSpPr>
            <a:spLocks noGrp="1"/>
          </p:cNvSpPr>
          <p:nvPr>
            <p:ph type="dt" sz="quarter" idx="1"/>
          </p:nvPr>
        </p:nvSpPr>
        <p:spPr>
          <a:xfrm>
            <a:off x="3892550" y="0"/>
            <a:ext cx="2976563" cy="485775"/>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2D27FAF7-0E4D-491C-8432-D7BD102C4821}" type="datetimeFigureOut">
              <a:rPr lang="el-GR"/>
              <a:pPr>
                <a:defRPr/>
              </a:pPr>
              <a:t>19/10/2016</a:t>
            </a:fld>
            <a:endParaRPr lang="el-GR"/>
          </a:p>
        </p:txBody>
      </p:sp>
      <p:sp>
        <p:nvSpPr>
          <p:cNvPr id="4" name="Θέση υποσέλιδου 3"/>
          <p:cNvSpPr>
            <a:spLocks noGrp="1"/>
          </p:cNvSpPr>
          <p:nvPr>
            <p:ph type="ftr" sz="quarter" idx="2"/>
          </p:nvPr>
        </p:nvSpPr>
        <p:spPr>
          <a:xfrm>
            <a:off x="0" y="9223375"/>
            <a:ext cx="2976563" cy="485775"/>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l-GR"/>
          </a:p>
        </p:txBody>
      </p:sp>
      <p:sp>
        <p:nvSpPr>
          <p:cNvPr id="5" name="Θέση αριθμού διαφάνειας 4"/>
          <p:cNvSpPr>
            <a:spLocks noGrp="1"/>
          </p:cNvSpPr>
          <p:nvPr>
            <p:ph type="sldNum" sz="quarter" idx="3"/>
          </p:nvPr>
        </p:nvSpPr>
        <p:spPr>
          <a:xfrm>
            <a:off x="3892550" y="9223375"/>
            <a:ext cx="2976563" cy="485775"/>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3AF98EB6-5061-4121-A789-A1E874934DF2}"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6563" cy="485775"/>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l-GR"/>
          </a:p>
        </p:txBody>
      </p:sp>
      <p:sp>
        <p:nvSpPr>
          <p:cNvPr id="3" name="Θέση ημερομηνίας 2"/>
          <p:cNvSpPr>
            <a:spLocks noGrp="1"/>
          </p:cNvSpPr>
          <p:nvPr>
            <p:ph type="dt" idx="1"/>
          </p:nvPr>
        </p:nvSpPr>
        <p:spPr>
          <a:xfrm>
            <a:off x="3892550" y="0"/>
            <a:ext cx="2976563" cy="485775"/>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EB407512-80F2-4836-8C53-BDD1494C288B}" type="datetimeFigureOut">
              <a:rPr lang="el-GR"/>
              <a:pPr>
                <a:defRPr/>
              </a:pPr>
              <a:t>19/10/2016</a:t>
            </a:fld>
            <a:endParaRPr lang="el-GR" dirty="0"/>
          </a:p>
        </p:txBody>
      </p:sp>
      <p:sp>
        <p:nvSpPr>
          <p:cNvPr id="4" name="Θέση εικόνας διαφάνειας 3"/>
          <p:cNvSpPr>
            <a:spLocks noGrp="1" noRot="1" noChangeAspect="1"/>
          </p:cNvSpPr>
          <p:nvPr>
            <p:ph type="sldImg" idx="2"/>
          </p:nvPr>
        </p:nvSpPr>
        <p:spPr>
          <a:xfrm>
            <a:off x="1009650" y="728663"/>
            <a:ext cx="4851400" cy="3640137"/>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Θέση σημειώσεων 4"/>
          <p:cNvSpPr>
            <a:spLocks noGrp="1"/>
          </p:cNvSpPr>
          <p:nvPr>
            <p:ph type="body" sz="quarter" idx="3"/>
          </p:nvPr>
        </p:nvSpPr>
        <p:spPr>
          <a:xfrm>
            <a:off x="687388" y="4613275"/>
            <a:ext cx="5495925" cy="4368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9223375"/>
            <a:ext cx="2976563" cy="485775"/>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92550" y="9223375"/>
            <a:ext cx="2976563" cy="485775"/>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CEBBABA5-7922-45C0-A4EA-E29960D18BD3}" type="slidenum">
              <a:rPr lang="el-GR"/>
              <a:pPr>
                <a:defRPr/>
              </a:pPr>
              <a:t>‹#›</a:t>
            </a:fld>
            <a:endParaRPr lang="el-G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Θέση εικόνας διαφάνειας 1"/>
          <p:cNvSpPr>
            <a:spLocks noGrp="1" noRot="1" noChangeAspect="1"/>
          </p:cNvSpPr>
          <p:nvPr>
            <p:ph type="sldImg"/>
          </p:nvPr>
        </p:nvSpPr>
        <p:spPr bwMode="auto">
          <a:xfrm>
            <a:off x="987425" y="679450"/>
            <a:ext cx="4851400" cy="3640138"/>
          </a:xfrm>
          <a:noFill/>
          <a:ln>
            <a:solidFill>
              <a:srgbClr val="000000"/>
            </a:solidFill>
            <a:miter lim="800000"/>
            <a:headEnd/>
            <a:tailEnd/>
          </a:ln>
        </p:spPr>
      </p:sp>
      <p:sp>
        <p:nvSpPr>
          <p:cNvPr id="16386"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D11E7D-D64A-47E0-B82E-D298BB816BFD}" type="slidenum">
              <a:rPr lang="el-GR">
                <a:cs typeface="Arial" charset="0"/>
              </a:rPr>
              <a:pPr fontAlgn="base">
                <a:spcBef>
                  <a:spcPct val="0"/>
                </a:spcBef>
                <a:spcAft>
                  <a:spcPct val="0"/>
                </a:spcAft>
                <a:defRPr/>
              </a:pPr>
              <a:t>1</a:t>
            </a:fld>
            <a:endParaRPr lang="el-G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Θέση εικόνας διαφάνειας 1"/>
          <p:cNvSpPr>
            <a:spLocks noGrp="1" noRot="1" noChangeAspect="1" noTextEdit="1"/>
          </p:cNvSpPr>
          <p:nvPr>
            <p:ph type="sldImg"/>
          </p:nvPr>
        </p:nvSpPr>
        <p:spPr bwMode="auto">
          <a:xfrm>
            <a:off x="987425" y="679450"/>
            <a:ext cx="4851400" cy="3640138"/>
          </a:xfrm>
          <a:noFill/>
          <a:ln>
            <a:solidFill>
              <a:srgbClr val="000000"/>
            </a:solidFill>
            <a:miter lim="800000"/>
            <a:headEnd/>
            <a:tailEnd/>
          </a:ln>
        </p:spPr>
      </p:sp>
      <p:sp>
        <p:nvSpPr>
          <p:cNvPr id="71682" name="Θέση αριθμού διαφάνειας 3"/>
          <p:cNvSpPr txBox="1">
            <a:spLocks noGrp="1"/>
          </p:cNvSpPr>
          <p:nvPr/>
        </p:nvSpPr>
        <p:spPr bwMode="auto">
          <a:xfrm>
            <a:off x="3892550" y="9223375"/>
            <a:ext cx="2976563" cy="485775"/>
          </a:xfrm>
          <a:prstGeom prst="rect">
            <a:avLst/>
          </a:prstGeom>
          <a:noFill/>
          <a:ln w="9525">
            <a:noFill/>
            <a:miter lim="800000"/>
            <a:headEnd/>
            <a:tailEnd/>
          </a:ln>
        </p:spPr>
        <p:txBody>
          <a:bodyPr anchor="b"/>
          <a:lstStyle/>
          <a:p>
            <a:pPr algn="r"/>
            <a:fld id="{D8EE312B-E78E-48D7-94D1-900F58CD2A52}" type="slidenum">
              <a:rPr lang="el-GR" sz="1200" b="0">
                <a:latin typeface="Calibri" pitchFamily="34" charset="0"/>
              </a:rPr>
              <a:pPr algn="r"/>
              <a:t>46</a:t>
            </a:fld>
            <a:endParaRPr lang="el-GR" sz="1200" b="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Θέση εικόνας διαφάνειας 1"/>
          <p:cNvSpPr>
            <a:spLocks noGrp="1" noRot="1" noChangeAspect="1"/>
          </p:cNvSpPr>
          <p:nvPr>
            <p:ph type="sldImg"/>
          </p:nvPr>
        </p:nvSpPr>
        <p:spPr bwMode="auto">
          <a:xfrm>
            <a:off x="989013" y="750888"/>
            <a:ext cx="4851400" cy="3640137"/>
          </a:xfrm>
          <a:noFill/>
          <a:ln>
            <a:solidFill>
              <a:srgbClr val="000000"/>
            </a:solidFill>
            <a:miter lim="800000"/>
            <a:headEnd/>
            <a:tailEnd/>
          </a:ln>
        </p:spPr>
      </p:sp>
      <p:sp>
        <p:nvSpPr>
          <p:cNvPr id="1843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57F86-58D4-4D1A-B8E6-159BC3854C0E}" type="slidenum">
              <a:rPr lang="el-GR">
                <a:cs typeface="Arial" charset="0"/>
              </a:rPr>
              <a:pPr fontAlgn="base">
                <a:spcBef>
                  <a:spcPct val="0"/>
                </a:spcBef>
                <a:spcAft>
                  <a:spcPct val="0"/>
                </a:spcAft>
                <a:defRPr/>
              </a:pPr>
              <a:t>2</a:t>
            </a:fld>
            <a:endParaRPr lang="el-G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0482"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67CF4D-38EF-4AC8-859D-59C3514A88AC}" type="slidenum">
              <a:rPr lang="el-GR">
                <a:cs typeface="Arial" charset="0"/>
              </a:rPr>
              <a:pPr fontAlgn="base">
                <a:spcBef>
                  <a:spcPct val="0"/>
                </a:spcBef>
                <a:spcAft>
                  <a:spcPct val="0"/>
                </a:spcAft>
                <a:defRPr/>
              </a:pPr>
              <a:t>3</a:t>
            </a:fld>
            <a:endParaRPr lang="el-GR">
              <a:cs typeface="Arial" charset="0"/>
            </a:endParaRPr>
          </a:p>
        </p:txBody>
      </p:sp>
      <p:sp>
        <p:nvSpPr>
          <p:cNvPr id="20483" name="Θέση σημειώσεων 4"/>
          <p:cNvSpPr>
            <a:spLocks noGrp="1"/>
          </p:cNvSpPr>
          <p:nvPr>
            <p:ph type="body" sz="quarter" idx="1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25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253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16B2BC-09AD-49AD-BC2A-90ED4804162E}" type="slidenum">
              <a:rPr lang="el-GR">
                <a:cs typeface="Arial" charset="0"/>
              </a:rPr>
              <a:pPr fontAlgn="base">
                <a:spcBef>
                  <a:spcPct val="0"/>
                </a:spcBef>
                <a:spcAft>
                  <a:spcPct val="0"/>
                </a:spcAft>
                <a:defRPr/>
              </a:pPr>
              <a:t>4</a:t>
            </a:fld>
            <a:endParaRPr lang="el-G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4578" name="Θέση σημειώσεων 2"/>
          <p:cNvSpPr>
            <a:spLocks noGrp="1"/>
          </p:cNvSpPr>
          <p:nvPr>
            <p:ph type="body" idx="1"/>
          </p:nvPr>
        </p:nvSpPr>
        <p:spPr bwMode="auto">
          <a:xfrm>
            <a:off x="260350" y="4613275"/>
            <a:ext cx="6350000" cy="4754563"/>
          </a:xfrm>
          <a:noFill/>
        </p:spPr>
        <p:txBody>
          <a:bodyPr wrap="square" numCol="1" anchor="t" anchorCtr="0" compatLnSpc="1">
            <a:prstTxWarp prst="textNoShape">
              <a:avLst/>
            </a:prstTxWarp>
          </a:bodyPr>
          <a:lstStyle/>
          <a:p>
            <a:pPr algn="just" eaLnBrk="1" hangingPunct="1">
              <a:spcBef>
                <a:spcPct val="0"/>
              </a:spcBef>
            </a:pPr>
            <a:endParaRPr lang="el-GR" smtClean="0">
              <a:latin typeface="Arial" charset="0"/>
              <a:cs typeface="Arial" charset="0"/>
            </a:endParaRPr>
          </a:p>
          <a:p>
            <a:pPr algn="just" eaLnBrk="1" hangingPunct="1">
              <a:spcBef>
                <a:spcPct val="0"/>
              </a:spcBef>
            </a:pPr>
            <a:endParaRPr lang="el-GR" b="1" u="sng" smtClean="0">
              <a:latin typeface="Arial" charset="0"/>
              <a:cs typeface="Arial" charset="0"/>
            </a:endParaRPr>
          </a:p>
          <a:p>
            <a:pPr algn="just" eaLnBrk="1" hangingPunct="1">
              <a:spcBef>
                <a:spcPct val="0"/>
              </a:spcBef>
            </a:pPr>
            <a:endParaRPr lang="el-GR" b="1" u="sng" smtClean="0">
              <a:latin typeface="Arial" charset="0"/>
              <a:cs typeface="Arial" charset="0"/>
            </a:endParaRPr>
          </a:p>
          <a:p>
            <a:pPr algn="just" eaLnBrk="1" hangingPunct="1">
              <a:spcBef>
                <a:spcPct val="0"/>
              </a:spcBef>
            </a:pPr>
            <a:endParaRPr lang="el-GR" b="1" u="sng" smtClean="0">
              <a:latin typeface="Arial" charset="0"/>
              <a:cs typeface="Arial" charset="0"/>
            </a:endParaRPr>
          </a:p>
        </p:txBody>
      </p:sp>
      <p:sp>
        <p:nvSpPr>
          <p:cNvPr id="2457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22CCC4-F138-491B-BA0E-76064451A6E6}" type="slidenum">
              <a:rPr lang="el-GR">
                <a:cs typeface="Arial" charset="0"/>
              </a:rPr>
              <a:pPr fontAlgn="base">
                <a:spcBef>
                  <a:spcPct val="0"/>
                </a:spcBef>
                <a:spcAft>
                  <a:spcPct val="0"/>
                </a:spcAft>
                <a:defRPr/>
              </a:pPr>
              <a:t>5</a:t>
            </a:fld>
            <a:endParaRPr lang="el-G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662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6627"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F4341B-9FA5-4B83-9DBF-DA9F570DF4E3}" type="slidenum">
              <a:rPr lang="el-GR">
                <a:cs typeface="Arial" charset="0"/>
              </a:rPr>
              <a:pPr fontAlgn="base">
                <a:spcBef>
                  <a:spcPct val="0"/>
                </a:spcBef>
                <a:spcAft>
                  <a:spcPct val="0"/>
                </a:spcAft>
                <a:defRPr/>
              </a:pPr>
              <a:t>6</a:t>
            </a:fld>
            <a:endParaRPr lang="el-G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867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8675"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FFD959-A00B-4E82-952E-4C6483BA08A9}" type="slidenum">
              <a:rPr lang="el-GR">
                <a:cs typeface="Arial" charset="0"/>
              </a:rPr>
              <a:pPr fontAlgn="base">
                <a:spcBef>
                  <a:spcPct val="0"/>
                </a:spcBef>
                <a:spcAft>
                  <a:spcPct val="0"/>
                </a:spcAft>
                <a:defRPr/>
              </a:pPr>
              <a:t>7</a:t>
            </a:fld>
            <a:endParaRPr lang="el-G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5058"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8CF0C0-7A82-4418-821E-24A530077984}" type="slidenum">
              <a:rPr lang="el-GR">
                <a:cs typeface="Arial" charset="0"/>
              </a:rPr>
              <a:pPr fontAlgn="base">
                <a:spcBef>
                  <a:spcPct val="0"/>
                </a:spcBef>
                <a:spcAft>
                  <a:spcPct val="0"/>
                </a:spcAft>
                <a:defRPr/>
              </a:pPr>
              <a:t>12</a:t>
            </a:fld>
            <a:endParaRPr lang="el-GR">
              <a:cs typeface="Arial" charset="0"/>
            </a:endParaRPr>
          </a:p>
        </p:txBody>
      </p:sp>
      <p:sp>
        <p:nvSpPr>
          <p:cNvPr id="34819" name="Θέση σημειώσεων 4"/>
          <p:cNvSpPr>
            <a:spLocks noGrp="1"/>
          </p:cNvSpPr>
          <p:nvPr>
            <p:ph type="body" sz="quarter" idx="1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65538" name="Θέση σημειώσεων 2"/>
          <p:cNvSpPr>
            <a:spLocks noGrp="1"/>
          </p:cNvSpPr>
          <p:nvPr>
            <p:ph type="body" idx="1"/>
          </p:nvPr>
        </p:nvSpPr>
        <p:spPr bwMode="auto">
          <a:xfrm>
            <a:off x="260350" y="4613275"/>
            <a:ext cx="6492875" cy="4983163"/>
          </a:xfrm>
          <a:noFill/>
        </p:spPr>
        <p:txBody>
          <a:bodyPr wrap="square" numCol="1" anchor="t" anchorCtr="0" compatLnSpc="1">
            <a:prstTxWarp prst="textNoShape">
              <a:avLst/>
            </a:prstTxWarp>
          </a:bodyPr>
          <a:lstStyle/>
          <a:p>
            <a:pPr eaLnBrk="1" hangingPunct="1">
              <a:spcBef>
                <a:spcPct val="0"/>
              </a:spcBef>
            </a:pPr>
            <a:endParaRPr lang="el-GR" smtClean="0"/>
          </a:p>
        </p:txBody>
      </p:sp>
      <p:sp>
        <p:nvSpPr>
          <p:cNvPr id="84995"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EA2027-EFCC-4127-939C-FE379762E3CA}" type="slidenum">
              <a:rPr lang="el-GR">
                <a:cs typeface="Arial" charset="0"/>
              </a:rPr>
              <a:pPr fontAlgn="base">
                <a:spcBef>
                  <a:spcPct val="0"/>
                </a:spcBef>
                <a:spcAft>
                  <a:spcPct val="0"/>
                </a:spcAft>
                <a:defRPr/>
              </a:pPr>
              <a:t>41</a:t>
            </a:fld>
            <a:endParaRPr lang="el-G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4" name="Picture 6" descr="horizon.png"/>
          <p:cNvPicPr>
            <a:picLocks noChangeAspect="1"/>
          </p:cNvPicPr>
          <p:nvPr/>
        </p:nvPicPr>
        <p:blipFill>
          <a:blip r:embed="rId2"/>
          <a:srcRect t="33333"/>
          <a:stretch>
            <a:fillRect/>
          </a:stretch>
        </p:blipFill>
        <p:spPr bwMode="auto">
          <a:xfrm>
            <a:off x="0" y="0"/>
            <a:ext cx="9144000" cy="4572000"/>
          </a:xfrm>
          <a:prstGeom prst="rect">
            <a:avLst/>
          </a:prstGeom>
          <a:noFill/>
          <a:ln w="9525">
            <a:noFill/>
            <a:miter lim="800000"/>
            <a:headEnd/>
            <a:tailEnd/>
          </a:ln>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l-GR" smtClean="0"/>
              <a:t>Στυλ κύριου τίτλου</a:t>
            </a:r>
            <a:endParaRPr lang="en-US" dirty="0"/>
          </a:p>
        </p:txBody>
      </p:sp>
      <p:sp>
        <p:nvSpPr>
          <p:cNvPr id="5" name="Date Placeholder 3"/>
          <p:cNvSpPr>
            <a:spLocks noGrp="1"/>
          </p:cNvSpPr>
          <p:nvPr>
            <p:ph type="dt" sz="half" idx="10"/>
          </p:nvPr>
        </p:nvSpPr>
        <p:spPr/>
        <p:txBody>
          <a:bodyPr/>
          <a:lstStyle>
            <a:lvl1pPr>
              <a:defRPr/>
            </a:lvl1pPr>
          </a:lstStyle>
          <a:p>
            <a:pPr>
              <a:defRPr/>
            </a:pPr>
            <a:fld id="{C142D423-05A9-4FED-93AF-B1B3690E232C}" type="datetimeFigureOut">
              <a:rPr lang="el-GR"/>
              <a:pPr>
                <a:defRPr/>
              </a:pPr>
              <a:t>19/10/2016</a:t>
            </a:fld>
            <a:endParaRPr lang="el-GR" dirty="0"/>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FC4C51A-69B8-40D1-BD7E-2A18A7688320}"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fld id="{8C99DD7E-2F09-4807-98F1-B08FD6687323}" type="datetimeFigureOut">
              <a:rPr lang="el-GR"/>
              <a:pPr>
                <a:defRPr/>
              </a:pPr>
              <a:t>19/10/2016</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0770D56-B556-4A57-A53D-2D5A8975C76F}"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fld id="{2139475D-CFA1-4A43-869C-2011DB7706D3}" type="datetimeFigureOut">
              <a:rPr lang="el-GR"/>
              <a:pPr>
                <a:defRPr/>
              </a:pPr>
              <a:t>19/10/2016</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D691AC4-1737-44F0-897C-AF9F541DF67C}"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4"/>
          </p:nvPr>
        </p:nvSpPr>
        <p:spPr/>
        <p:txBody>
          <a:bodyPr/>
          <a:lstStyle>
            <a:lvl1pPr>
              <a:defRPr/>
            </a:lvl1pPr>
          </a:lstStyle>
          <a:p>
            <a:pPr>
              <a:defRPr/>
            </a:pPr>
            <a:fld id="{2E4B2E51-06C6-47B9-9C30-DFA7B2441E40}" type="datetimeFigureOut">
              <a:rPr lang="el-GR"/>
              <a:pPr>
                <a:defRPr/>
              </a:pPr>
              <a:t>19/10/2016</a:t>
            </a:fld>
            <a:endParaRPr lang="el-GR" dirty="0"/>
          </a:p>
        </p:txBody>
      </p:sp>
      <p:sp>
        <p:nvSpPr>
          <p:cNvPr id="5" name="Footer Placeholder 4"/>
          <p:cNvSpPr>
            <a:spLocks noGrp="1"/>
          </p:cNvSpPr>
          <p:nvPr>
            <p:ph type="ftr" sz="quarter" idx="15"/>
          </p:nvPr>
        </p:nvSpPr>
        <p:spPr/>
        <p:txBody>
          <a:bodyPr/>
          <a:lstStyle>
            <a:lvl1pPr>
              <a:defRPr/>
            </a:lvl1pPr>
          </a:lstStyle>
          <a:p>
            <a:pPr>
              <a:defRPr/>
            </a:pPr>
            <a:endParaRPr lang="el-GR"/>
          </a:p>
        </p:txBody>
      </p:sp>
      <p:sp>
        <p:nvSpPr>
          <p:cNvPr id="6" name="Slide Number Placeholder 5"/>
          <p:cNvSpPr>
            <a:spLocks noGrp="1"/>
          </p:cNvSpPr>
          <p:nvPr>
            <p:ph type="sldNum" sz="quarter" idx="16"/>
          </p:nvPr>
        </p:nvSpPr>
        <p:spPr/>
        <p:txBody>
          <a:bodyPr/>
          <a:lstStyle>
            <a:lvl1pPr>
              <a:defRPr/>
            </a:lvl1pPr>
          </a:lstStyle>
          <a:p>
            <a:pPr>
              <a:defRPr/>
            </a:pPr>
            <a:fld id="{D23456F6-2A6C-4C29-865A-4D5485E6E352}"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3398C56A-7F51-4805-925C-B0D83770AD25}" type="datetimeFigureOut">
              <a:rPr lang="el-GR"/>
              <a:pPr>
                <a:defRPr/>
              </a:pPr>
              <a:t>19/10/2016</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D5526D7-06AA-47D9-9F80-3DE46AA7697A}"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5" name="Date Placeholder 3"/>
          <p:cNvSpPr>
            <a:spLocks noGrp="1"/>
          </p:cNvSpPr>
          <p:nvPr>
            <p:ph type="dt" sz="half" idx="15"/>
          </p:nvPr>
        </p:nvSpPr>
        <p:spPr/>
        <p:txBody>
          <a:bodyPr/>
          <a:lstStyle>
            <a:lvl1pPr>
              <a:defRPr/>
            </a:lvl1pPr>
          </a:lstStyle>
          <a:p>
            <a:pPr>
              <a:defRPr/>
            </a:pPr>
            <a:fld id="{9BBE6BE4-5745-46E2-8245-568BB504A873}" type="datetimeFigureOut">
              <a:rPr lang="el-GR"/>
              <a:pPr>
                <a:defRPr/>
              </a:pPr>
              <a:t>19/10/2016</a:t>
            </a:fld>
            <a:endParaRPr lang="el-GR" dirty="0"/>
          </a:p>
        </p:txBody>
      </p:sp>
      <p:sp>
        <p:nvSpPr>
          <p:cNvPr id="6" name="Footer Placeholder 4"/>
          <p:cNvSpPr>
            <a:spLocks noGrp="1"/>
          </p:cNvSpPr>
          <p:nvPr>
            <p:ph type="ftr" sz="quarter" idx="16"/>
          </p:nvPr>
        </p:nvSpPr>
        <p:spPr/>
        <p:txBody>
          <a:bodyPr/>
          <a:lstStyle>
            <a:lvl1pPr>
              <a:defRPr/>
            </a:lvl1pPr>
          </a:lstStyle>
          <a:p>
            <a:pPr>
              <a:defRPr/>
            </a:pPr>
            <a:endParaRPr lang="el-GR"/>
          </a:p>
        </p:txBody>
      </p:sp>
      <p:sp>
        <p:nvSpPr>
          <p:cNvPr id="7" name="Slide Number Placeholder 5"/>
          <p:cNvSpPr>
            <a:spLocks noGrp="1"/>
          </p:cNvSpPr>
          <p:nvPr>
            <p:ph type="sldNum" sz="quarter" idx="17"/>
          </p:nvPr>
        </p:nvSpPr>
        <p:spPr/>
        <p:txBody>
          <a:bodyPr/>
          <a:lstStyle>
            <a:lvl1pPr>
              <a:defRPr/>
            </a:lvl1pPr>
          </a:lstStyle>
          <a:p>
            <a:pPr>
              <a:defRPr/>
            </a:pPr>
            <a:fld id="{05FE1B1B-5CD1-4707-9539-A6F225FA4A79}"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3"/>
          <p:cNvSpPr>
            <a:spLocks noGrp="1"/>
          </p:cNvSpPr>
          <p:nvPr>
            <p:ph type="dt" sz="half" idx="15"/>
          </p:nvPr>
        </p:nvSpPr>
        <p:spPr/>
        <p:txBody>
          <a:bodyPr/>
          <a:lstStyle>
            <a:lvl1pPr>
              <a:defRPr/>
            </a:lvl1pPr>
          </a:lstStyle>
          <a:p>
            <a:pPr>
              <a:defRPr/>
            </a:pPr>
            <a:fld id="{66D7B994-A9F2-4309-AB25-103923133494}" type="datetimeFigureOut">
              <a:rPr lang="el-GR"/>
              <a:pPr>
                <a:defRPr/>
              </a:pPr>
              <a:t>19/10/2016</a:t>
            </a:fld>
            <a:endParaRPr lang="el-GR" dirty="0"/>
          </a:p>
        </p:txBody>
      </p:sp>
      <p:sp>
        <p:nvSpPr>
          <p:cNvPr id="8" name="Footer Placeholder 4"/>
          <p:cNvSpPr>
            <a:spLocks noGrp="1"/>
          </p:cNvSpPr>
          <p:nvPr>
            <p:ph type="ftr" sz="quarter" idx="16"/>
          </p:nvPr>
        </p:nvSpPr>
        <p:spPr/>
        <p:txBody>
          <a:bodyPr/>
          <a:lstStyle>
            <a:lvl1pPr>
              <a:defRPr/>
            </a:lvl1pPr>
          </a:lstStyle>
          <a:p>
            <a:pPr>
              <a:defRPr/>
            </a:pPr>
            <a:endParaRPr lang="el-GR"/>
          </a:p>
        </p:txBody>
      </p:sp>
      <p:sp>
        <p:nvSpPr>
          <p:cNvPr id="9" name="Slide Number Placeholder 5"/>
          <p:cNvSpPr>
            <a:spLocks noGrp="1"/>
          </p:cNvSpPr>
          <p:nvPr>
            <p:ph type="sldNum" sz="quarter" idx="17"/>
          </p:nvPr>
        </p:nvSpPr>
        <p:spPr/>
        <p:txBody>
          <a:bodyPr/>
          <a:lstStyle>
            <a:lvl1pPr>
              <a:defRPr/>
            </a:lvl1pPr>
          </a:lstStyle>
          <a:p>
            <a:pPr>
              <a:defRPr/>
            </a:pPr>
            <a:fld id="{E0AC3936-0A7B-4926-9F73-77060855503D}"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fld id="{E5279D7B-75D6-4AF5-85C7-87149BED9E65}" type="datetimeFigureOut">
              <a:rPr lang="el-GR"/>
              <a:pPr>
                <a:defRPr/>
              </a:pPr>
              <a:t>19/10/2016</a:t>
            </a:fld>
            <a:endParaRPr lang="el-GR" dirty="0"/>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E95818FC-FB06-4BB7-BDAA-E7618353E40D}"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FEFB90-311E-4908-B39F-8B79AE99B1EB}" type="datetimeFigureOut">
              <a:rPr lang="el-GR"/>
              <a:pPr>
                <a:defRPr/>
              </a:pPr>
              <a:t>19/10/2016</a:t>
            </a:fld>
            <a:endParaRPr lang="el-GR" dirty="0"/>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BE8C641F-1A61-474E-8692-9948C5CB3261}"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4"/>
          </p:nvPr>
        </p:nvSpPr>
        <p:spPr/>
        <p:txBody>
          <a:bodyPr/>
          <a:lstStyle>
            <a:lvl1pPr>
              <a:defRPr/>
            </a:lvl1pPr>
          </a:lstStyle>
          <a:p>
            <a:pPr>
              <a:defRPr/>
            </a:pPr>
            <a:fld id="{2B752253-E396-4B4C-94D1-4F69616D083A}" type="datetimeFigureOut">
              <a:rPr lang="el-GR"/>
              <a:pPr>
                <a:defRPr/>
              </a:pPr>
              <a:t>19/10/2016</a:t>
            </a:fld>
            <a:endParaRPr lang="el-GR" dirty="0"/>
          </a:p>
        </p:txBody>
      </p:sp>
      <p:sp>
        <p:nvSpPr>
          <p:cNvPr id="6" name="Footer Placeholder 4"/>
          <p:cNvSpPr>
            <a:spLocks noGrp="1"/>
          </p:cNvSpPr>
          <p:nvPr>
            <p:ph type="ftr" sz="quarter" idx="15"/>
          </p:nvPr>
        </p:nvSpPr>
        <p:spPr/>
        <p:txBody>
          <a:bodyPr/>
          <a:lstStyle>
            <a:lvl1pPr>
              <a:defRPr/>
            </a:lvl1pPr>
          </a:lstStyle>
          <a:p>
            <a:pPr>
              <a:defRPr/>
            </a:pPr>
            <a:endParaRPr lang="el-GR"/>
          </a:p>
        </p:txBody>
      </p:sp>
      <p:sp>
        <p:nvSpPr>
          <p:cNvPr id="7" name="Slide Number Placeholder 5"/>
          <p:cNvSpPr>
            <a:spLocks noGrp="1"/>
          </p:cNvSpPr>
          <p:nvPr>
            <p:ph type="sldNum" sz="quarter" idx="16"/>
          </p:nvPr>
        </p:nvSpPr>
        <p:spPr/>
        <p:txBody>
          <a:bodyPr/>
          <a:lstStyle>
            <a:lvl1pPr>
              <a:defRPr/>
            </a:lvl1pPr>
          </a:lstStyle>
          <a:p>
            <a:pPr>
              <a:defRPr/>
            </a:pPr>
            <a:fld id="{A0222014-322B-49EF-BAFE-A8812F920576}"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pic>
        <p:nvPicPr>
          <p:cNvPr id="5" name="Picture 10" descr="horizon.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fld id="{7FA46377-236E-4DDE-AF45-90790A4F2994}" type="datetimeFigureOut">
              <a:rPr lang="el-GR"/>
              <a:pPr>
                <a:defRPr/>
              </a:pPr>
              <a:t>19/10/2016</a:t>
            </a:fld>
            <a:endParaRPr lang="el-GR" dirty="0"/>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8" name="Slide Number Placeholder 6"/>
          <p:cNvSpPr>
            <a:spLocks noGrp="1"/>
          </p:cNvSpPr>
          <p:nvPr>
            <p:ph type="sldNum" sz="quarter" idx="12"/>
          </p:nvPr>
        </p:nvSpPr>
        <p:spPr/>
        <p:txBody>
          <a:bodyPr/>
          <a:lstStyle>
            <a:lvl1pPr>
              <a:defRPr/>
            </a:lvl1pPr>
          </a:lstStyle>
          <a:p>
            <a:pPr>
              <a:defRPr/>
            </a:pPr>
            <a:fld id="{0DE7C193-D8AF-4FCF-BF24-3015DC6A8D38}"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b="0" strike="noStrike" spc="60" baseline="0">
                <a:solidFill>
                  <a:schemeClr val="tx1"/>
                </a:solidFill>
                <a:latin typeface="+mn-lt"/>
                <a:cs typeface="+mn-cs"/>
              </a:defRPr>
            </a:lvl1pPr>
          </a:lstStyle>
          <a:p>
            <a:pPr>
              <a:defRPr/>
            </a:pPr>
            <a:fld id="{8111641B-D048-49C3-92D2-81BB4B178299}" type="datetimeFigureOut">
              <a:rPr lang="el-GR"/>
              <a:pPr>
                <a:defRPr/>
              </a:pPr>
              <a:t>19/10/2016</a:t>
            </a:fld>
            <a:endParaRPr lang="el-GR"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b="0" cap="all" spc="60" baseline="0">
                <a:solidFill>
                  <a:schemeClr val="tx1"/>
                </a:solidFill>
                <a:latin typeface="+mn-lt"/>
                <a:cs typeface="+mn-cs"/>
              </a:defRPr>
            </a:lvl1pPr>
          </a:lstStyle>
          <a:p>
            <a:pPr>
              <a:defRPr/>
            </a:pPr>
            <a:endParaRPr lang="el-G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fontAlgn="auto">
              <a:spcBef>
                <a:spcPts val="0"/>
              </a:spcBef>
              <a:spcAft>
                <a:spcPts val="0"/>
              </a:spcAft>
              <a:defRPr sz="1100" b="0" baseline="0">
                <a:solidFill>
                  <a:schemeClr val="tx1"/>
                </a:solidFill>
                <a:latin typeface="+mn-lt"/>
                <a:cs typeface="+mn-cs"/>
              </a:defRPr>
            </a:lvl1pPr>
          </a:lstStyle>
          <a:p>
            <a:pPr>
              <a:defRPr/>
            </a:pPr>
            <a:fld id="{D96D3617-3B8C-4BF9-BEBA-300FC595054D}" type="slidenum">
              <a:rPr lang="el-GR"/>
              <a:pPr>
                <a:defRPr/>
              </a:pPr>
              <a:t>‹#›</a:t>
            </a:fld>
            <a:endParaRPr lang="el-GR" dirty="0"/>
          </a:p>
        </p:txBody>
      </p:sp>
    </p:spTree>
  </p:cSld>
  <p:clrMap bg1="dk1" tx1="lt1" bg2="dk2" tx2="lt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1" r:id="rId5"/>
    <p:sldLayoutId id="2147483680" r:id="rId6"/>
    <p:sldLayoutId id="2147483679" r:id="rId7"/>
    <p:sldLayoutId id="2147483678" r:id="rId8"/>
    <p:sldLayoutId id="2147483686" r:id="rId9"/>
    <p:sldLayoutId id="2147483677" r:id="rId10"/>
    <p:sldLayoutId id="2147483676" r:id="rId11"/>
  </p:sldLayoutIdLst>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blackandgoldlions.com/wp-content/uploads/2014/12/exams2013.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236x/01/ba/69/01ba69e789a597dbb269e4ec8cfd384f.jpg"/>
          <p:cNvPicPr>
            <a:picLocks noChangeAspect="1" noChangeArrowheads="1"/>
          </p:cNvPicPr>
          <p:nvPr/>
        </p:nvPicPr>
        <p:blipFill>
          <a:blip r:embed="rId3">
            <a:extLst>
              <a:ext uri="{28A0092B-C50C-407E-A947-70E740481C1C}"/>
            </a:extLst>
          </a:blip>
          <a:srcRect/>
          <a:stretch>
            <a:fillRect/>
          </a:stretch>
        </p:blipFill>
        <p:spPr bwMode="auto">
          <a:xfrm>
            <a:off x="3099325" y="1190121"/>
            <a:ext cx="3010524" cy="40048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Υπότιτλος 2"/>
          <p:cNvSpPr>
            <a:spLocks noGrp="1"/>
          </p:cNvSpPr>
          <p:nvPr>
            <p:ph type="subTitle" idx="1"/>
          </p:nvPr>
        </p:nvSpPr>
        <p:spPr>
          <a:xfrm>
            <a:off x="1116013" y="4365625"/>
            <a:ext cx="7119937" cy="2159000"/>
          </a:xfrm>
        </p:spPr>
        <p:txBody>
          <a:bodyPr wrap="square" numCol="1" anchor="t" anchorCtr="0" compatLnSpc="1">
            <a:prstTxWarp prst="textNoShape">
              <a:avLst/>
            </a:prstTxWarp>
            <a:noAutofit/>
          </a:bodyPr>
          <a:lstStyle/>
          <a:p>
            <a:pPr eaLnBrk="1" hangingPunct="1"/>
            <a:endParaRPr lang="el-GR" sz="4000" b="1" smtClean="0">
              <a:effectLst>
                <a:outerShdw blurRad="38100" dist="38100" dir="2700000" algn="tl">
                  <a:srgbClr val="000000"/>
                </a:outerShdw>
              </a:effectLst>
            </a:endParaRPr>
          </a:p>
          <a:p>
            <a:pPr eaLnBrk="1" hangingPunct="1"/>
            <a:r>
              <a:rPr lang="el-GR" sz="8000" b="1" smtClean="0">
                <a:effectLst>
                  <a:outerShdw blurRad="38100" dist="38100" dir="2700000" algn="tl">
                    <a:srgbClr val="000000"/>
                  </a:outerShdw>
                </a:effectLst>
                <a:latin typeface="Comic Sans MS" pitchFamily="66" charset="0"/>
              </a:rPr>
              <a:t>Καλωσορίσατε!</a:t>
            </a:r>
          </a:p>
          <a:p>
            <a:pPr eaLnBrk="1" hangingPunct="1"/>
            <a:endParaRPr lang="el-GR" sz="8000" b="1" smtClean="0">
              <a:effectLst>
                <a:outerShdw blurRad="38100" dist="38100" dir="2700000" algn="tl">
                  <a:srgbClr val="000000"/>
                </a:outerShdw>
              </a:effectLst>
              <a:latin typeface="Comic Sans MS" pitchFamily="66" charset="0"/>
            </a:endParaRPr>
          </a:p>
          <a:p>
            <a:pPr eaLnBrk="1" hangingPunct="1"/>
            <a:endParaRPr lang="el-GR" sz="3200" b="1" smtClean="0">
              <a:effectLst>
                <a:outerShdw blurRad="38100" dist="38100" dir="2700000" algn="tl">
                  <a:srgbClr val="000000"/>
                </a:outerShdw>
              </a:effectLst>
            </a:endParaRPr>
          </a:p>
        </p:txBody>
      </p:sp>
      <p:sp>
        <p:nvSpPr>
          <p:cNvPr id="15363" name="TextBox 1"/>
          <p:cNvSpPr txBox="1">
            <a:spLocks noChangeArrowheads="1"/>
          </p:cNvSpPr>
          <p:nvPr/>
        </p:nvSpPr>
        <p:spPr bwMode="auto">
          <a:xfrm>
            <a:off x="179388" y="333375"/>
            <a:ext cx="8840787" cy="460375"/>
          </a:xfrm>
          <a:prstGeom prst="rect">
            <a:avLst/>
          </a:prstGeom>
          <a:noFill/>
          <a:ln w="9525">
            <a:noFill/>
            <a:miter lim="800000"/>
            <a:headEnd/>
            <a:tailEnd/>
          </a:ln>
        </p:spPr>
        <p:txBody>
          <a:bodyPr>
            <a:spAutoFit/>
          </a:bodyPr>
          <a:lstStyle/>
          <a:p>
            <a:r>
              <a:rPr lang="el-GR" sz="2400" b="0">
                <a:latin typeface="Comic Sans MS" pitchFamily="66" charset="0"/>
              </a:rPr>
              <a:t>ΓΥΜΝΑΣΙΟ ΛΙΝΟΠΕΤΡΑΣ                                  2016-2017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extLst>
          </a:blip>
          <a:srcRect/>
          <a:stretch>
            <a:fillRect/>
          </a:stretch>
        </p:blipFill>
        <p:spPr bwMode="auto">
          <a:xfrm>
            <a:off x="1040072" y="692696"/>
            <a:ext cx="3166090" cy="39958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pic>
        <p:nvPicPr>
          <p:cNvPr id="10243" name="Picture 3"/>
          <p:cNvPicPr>
            <a:picLocks noChangeAspect="1" noChangeArrowheads="1"/>
          </p:cNvPicPr>
          <p:nvPr/>
        </p:nvPicPr>
        <p:blipFill>
          <a:blip r:embed="rId3">
            <a:extLst>
              <a:ext uri="{28A0092B-C50C-407E-A947-70E740481C1C}"/>
            </a:extLst>
          </a:blip>
          <a:srcRect/>
          <a:stretch>
            <a:fillRect/>
          </a:stretch>
        </p:blipFill>
        <p:spPr bwMode="auto">
          <a:xfrm>
            <a:off x="5436096" y="692696"/>
            <a:ext cx="3068848" cy="39958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sp>
        <p:nvSpPr>
          <p:cNvPr id="4" name="Ορθογώνιο 3"/>
          <p:cNvSpPr/>
          <p:nvPr/>
        </p:nvSpPr>
        <p:spPr>
          <a:xfrm>
            <a:off x="0" y="4549775"/>
            <a:ext cx="9036050" cy="2647950"/>
          </a:xfrm>
          <a:prstGeom prst="rect">
            <a:avLst/>
          </a:prstGeom>
        </p:spPr>
        <p:txBody>
          <a:bodyPr>
            <a:spAutoFit/>
          </a:bodyPr>
          <a:lstStyle/>
          <a:p>
            <a:pPr fontAlgn="auto">
              <a:spcBef>
                <a:spcPts val="0"/>
              </a:spcBef>
              <a:spcAft>
                <a:spcPts val="0"/>
              </a:spcAft>
              <a:defRPr/>
            </a:pPr>
            <a:r>
              <a:rPr lang="el-GR" sz="24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Ποιο είναι το επικοινωνιακό πλαίσιο </a:t>
            </a:r>
            <a:r>
              <a:rPr lang="el-GR" sz="2400" dirty="0">
                <a:effectLst>
                  <a:outerShdw blurRad="38100" dist="38100" dir="2700000" algn="tl">
                    <a:srgbClr val="000000">
                      <a:alpha val="43137"/>
                    </a:srgbClr>
                  </a:outerShdw>
                </a:effectLst>
                <a:latin typeface="Comic Sans MS" panose="030F0702030302020204" pitchFamily="66" charset="0"/>
                <a:cs typeface="+mn-cs"/>
              </a:rPr>
              <a:t>(πομπός, δέκτης, σκοπός, κτλ.) μέσα στο οποίο παράγονται τα δύο κείμενα; Υπάρχουν ομοιότητες και διαφορές; Για την απάντησή σας μπορείτε να αξιοποιήσετε τα στοιχεία που συνοδεύουν τα κείμενα.  [</a:t>
            </a:r>
            <a:r>
              <a:rPr lang="el-GR" sz="2400" i="1" dirty="0">
                <a:effectLst>
                  <a:outerShdw blurRad="38100" dist="38100" dir="2700000" algn="tl">
                    <a:srgbClr val="000000">
                      <a:alpha val="43137"/>
                    </a:srgbClr>
                  </a:outerShdw>
                </a:effectLst>
                <a:latin typeface="Comic Sans MS" panose="030F0702030302020204" pitchFamily="66" charset="0"/>
                <a:cs typeface="+mn-cs"/>
              </a:rPr>
              <a:t>κείμενο και πλαίσιο επικοινωνίας</a:t>
            </a:r>
            <a:r>
              <a:rPr lang="el-GR" sz="2400" dirty="0">
                <a:effectLst>
                  <a:outerShdw blurRad="38100" dist="38100" dir="2700000" algn="tl">
                    <a:srgbClr val="000000">
                      <a:alpha val="43137"/>
                    </a:srgbClr>
                  </a:outerShdw>
                </a:effectLst>
                <a:latin typeface="Comic Sans MS" panose="030F0702030302020204" pitchFamily="66" charset="0"/>
                <a:cs typeface="+mn-cs"/>
              </a:rPr>
              <a:t>]   (Μονάδες 2)   </a:t>
            </a:r>
          </a:p>
          <a:p>
            <a:pPr fontAlgn="auto">
              <a:spcBef>
                <a:spcPts val="0"/>
              </a:spcBef>
              <a:spcAft>
                <a:spcPts val="0"/>
              </a:spcAft>
              <a:defRPr/>
            </a:pPr>
            <a:r>
              <a:rPr lang="el-GR" sz="2400" dirty="0">
                <a:effectLst>
                  <a:outerShdw blurRad="38100" dist="38100" dir="2700000" algn="tl">
                    <a:srgbClr val="000000">
                      <a:alpha val="43137"/>
                    </a:srgbClr>
                  </a:outerShdw>
                </a:effectLst>
                <a:latin typeface="+mn-lt"/>
                <a:cs typeface="+mn-cs"/>
              </a:rPr>
              <a:t>                                                     </a:t>
            </a:r>
          </a:p>
        </p:txBody>
      </p:sp>
      <p:sp>
        <p:nvSpPr>
          <p:cNvPr id="7" name="TextBox 6"/>
          <p:cNvSpPr txBox="1"/>
          <p:nvPr/>
        </p:nvSpPr>
        <p:spPr>
          <a:xfrm>
            <a:off x="144463" y="23813"/>
            <a:ext cx="9144000" cy="708025"/>
          </a:xfrm>
          <a:prstGeom prst="rect">
            <a:avLst/>
          </a:prstGeom>
          <a:noFill/>
        </p:spPr>
        <p:txBody>
          <a:bodyPr>
            <a:spAutoFit/>
          </a:bodyPr>
          <a:lstStyle/>
          <a:p>
            <a:pPr algn="ctr" fontAlgn="auto">
              <a:spcBef>
                <a:spcPts val="0"/>
              </a:spcBef>
              <a:spcAft>
                <a:spcPts val="0"/>
              </a:spcAft>
              <a:defRPr/>
            </a:pPr>
            <a:r>
              <a:rPr lang="el-GR" sz="4000" dirty="0">
                <a:solidFill>
                  <a:srgbClr val="FFC000"/>
                </a:solidFill>
                <a:effectLst>
                  <a:outerShdw blurRad="38100" dist="38100" dir="2700000" algn="tl">
                    <a:srgbClr val="000000">
                      <a:alpha val="43137"/>
                    </a:srgbClr>
                  </a:outerShdw>
                </a:effectLst>
                <a:latin typeface="Comic Sans MS" panose="030F0702030302020204" pitchFamily="66" charset="0"/>
                <a:cs typeface="+mn-cs"/>
              </a:rPr>
              <a:t>Παράδειγμα Γραπτού Γλώσσας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3635375" y="115888"/>
            <a:ext cx="5400675" cy="5545137"/>
          </a:xfrm>
        </p:spPr>
        <p:txBody>
          <a:bodyPr>
            <a:noAutofit/>
          </a:bodyPr>
          <a:lstStyle/>
          <a:p>
            <a:pPr eaLnBrk="1" fontAlgn="auto" hangingPunct="1">
              <a:buFont typeface="Wingdings" panose="05000000000000000000" pitchFamily="2" charset="2"/>
              <a:buChar char="v"/>
              <a:defRPr/>
            </a:pPr>
            <a:r>
              <a:rPr lang="el-GR" sz="3200" dirty="0" smtClean="0">
                <a:latin typeface="Comic Sans MS" panose="030F0702030302020204" pitchFamily="66" charset="0"/>
              </a:rPr>
              <a:t>Εμείς διδάξαμε το επικοινωνιακό πλαίσιο στην τάξη. </a:t>
            </a:r>
          </a:p>
          <a:p>
            <a:pPr eaLnBrk="1" fontAlgn="auto" hangingPunct="1">
              <a:buFont typeface="Wingdings" panose="05000000000000000000" pitchFamily="2" charset="2"/>
              <a:buChar char="v"/>
              <a:defRPr/>
            </a:pPr>
            <a:r>
              <a:rPr lang="el-GR" sz="3200" dirty="0" smtClean="0">
                <a:latin typeface="Comic Sans MS" panose="030F0702030302020204" pitchFamily="66" charset="0"/>
              </a:rPr>
              <a:t>Το εφαρμόσαμε σε κείμενα διδαγμένα.</a:t>
            </a:r>
          </a:p>
          <a:p>
            <a:pPr eaLnBrk="1" fontAlgn="auto" hangingPunct="1">
              <a:buFont typeface="Wingdings" panose="05000000000000000000" pitchFamily="2" charset="2"/>
              <a:buChar char="v"/>
              <a:defRPr/>
            </a:pPr>
            <a:r>
              <a:rPr lang="el-GR" sz="3200" dirty="0" smtClean="0">
                <a:latin typeface="Comic Sans MS" panose="030F0702030302020204" pitchFamily="66" charset="0"/>
              </a:rPr>
              <a:t>Το αναθέσαμε ως κατ’ οίκον εργασία, για να εξασκηθούν.</a:t>
            </a:r>
          </a:p>
          <a:p>
            <a:pPr eaLnBrk="1" fontAlgn="auto" hangingPunct="1">
              <a:buFont typeface="Wingdings" panose="05000000000000000000" pitchFamily="2" charset="2"/>
              <a:buChar char="v"/>
              <a:defRPr/>
            </a:pPr>
            <a:r>
              <a:rPr lang="el-GR" sz="3200" dirty="0" smtClean="0">
                <a:latin typeface="Comic Sans MS" panose="030F0702030302020204" pitchFamily="66" charset="0"/>
              </a:rPr>
              <a:t>Το εξετάζουμε σε αδίδακτα κείμενα, αποκλείοντας με αυτόν τον τρόπο την παπαγαλία.</a:t>
            </a:r>
          </a:p>
        </p:txBody>
      </p:sp>
      <p:pic>
        <p:nvPicPr>
          <p:cNvPr id="32770" name="Picture 2" descr="Owl Teacher With Book And Teacher Owl Clipart Teacher Owl Clip Art My"/>
          <p:cNvPicPr>
            <a:picLocks noChangeAspect="1" noChangeArrowheads="1"/>
          </p:cNvPicPr>
          <p:nvPr/>
        </p:nvPicPr>
        <p:blipFill>
          <a:blip r:embed="rId2"/>
          <a:srcRect/>
          <a:stretch>
            <a:fillRect/>
          </a:stretch>
        </p:blipFill>
        <p:spPr bwMode="auto">
          <a:xfrm>
            <a:off x="0" y="1052513"/>
            <a:ext cx="3635375" cy="510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290513" y="5703888"/>
            <a:ext cx="8580437" cy="1008062"/>
          </a:xfrm>
        </p:spPr>
        <p:txBody>
          <a:bodyPr>
            <a:normAutofit fontScale="25000" lnSpcReduction="20000"/>
          </a:bodyPr>
          <a:lstStyle/>
          <a:p>
            <a:pPr marL="0" indent="0" algn="ctr" eaLnBrk="1" fontAlgn="auto" hangingPunct="1">
              <a:buFont typeface="Arial" pitchFamily="34" charset="0"/>
              <a:buNone/>
              <a:defRPr/>
            </a:pPr>
            <a:r>
              <a:rPr lang="el-GR" sz="26400" b="1" dirty="0">
                <a:effectLst>
                  <a:outerShdw blurRad="38100" dist="38100" dir="2700000" algn="tl">
                    <a:srgbClr val="000000">
                      <a:alpha val="43137"/>
                    </a:srgbClr>
                  </a:outerShdw>
                </a:effectLst>
                <a:latin typeface="Comic Sans MS" panose="030F0702030302020204" pitchFamily="66" charset="0"/>
              </a:rPr>
              <a:t>μ</a:t>
            </a:r>
            <a:r>
              <a:rPr lang="el-GR" sz="26400" b="1" dirty="0" smtClean="0">
                <a:effectLst>
                  <a:outerShdw blurRad="38100" dist="38100" dir="2700000" algn="tl">
                    <a:srgbClr val="000000">
                      <a:alpha val="43137"/>
                    </a:srgbClr>
                  </a:outerShdw>
                </a:effectLst>
                <a:latin typeface="Comic Sans MS" panose="030F0702030302020204" pitchFamily="66" charset="0"/>
              </a:rPr>
              <a:t>ην απελπίζεστε...</a:t>
            </a:r>
          </a:p>
          <a:p>
            <a:pPr marL="0" indent="0" algn="ctr" eaLnBrk="1" fontAlgn="auto" hangingPunct="1">
              <a:buFont typeface="Arial" pitchFamily="34" charset="0"/>
              <a:buNone/>
              <a:defRPr/>
            </a:pPr>
            <a:endParaRPr lang="el-GR" sz="4600" b="1" dirty="0" smtClean="0">
              <a:effectLst>
                <a:outerShdw blurRad="38100" dist="38100" dir="2700000" algn="tl">
                  <a:srgbClr val="000000">
                    <a:alpha val="43137"/>
                  </a:srgbClr>
                </a:outerShdw>
              </a:effectLst>
            </a:endParaRPr>
          </a:p>
          <a:p>
            <a:pPr marL="0" indent="0" eaLnBrk="1" fontAlgn="auto" hangingPunct="1">
              <a:buFont typeface="Arial" pitchFamily="34" charset="0"/>
              <a:buNone/>
              <a:defRPr/>
            </a:pPr>
            <a:r>
              <a:rPr lang="el-GR" dirty="0" smtClean="0"/>
              <a:t>  </a:t>
            </a:r>
            <a:endParaRPr lang="el-GR" dirty="0"/>
          </a:p>
        </p:txBody>
      </p:sp>
      <p:sp>
        <p:nvSpPr>
          <p:cNvPr id="12" name="Θέση περιεχομένου 2"/>
          <p:cNvSpPr txBox="1">
            <a:spLocks/>
          </p:cNvSpPr>
          <p:nvPr/>
        </p:nvSpPr>
        <p:spPr>
          <a:xfrm>
            <a:off x="320675" y="188913"/>
            <a:ext cx="8580438" cy="1008062"/>
          </a:xfrm>
          <a:prstGeom prst="rect">
            <a:avLst/>
          </a:prstGeom>
        </p:spPr>
        <p:txBody>
          <a:bodyPr>
            <a:normAutofit fontScale="25000" lnSpcReduction="2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fontAlgn="auto">
              <a:buFont typeface="Arial" pitchFamily="34" charset="0"/>
              <a:buNone/>
              <a:defRPr/>
            </a:pPr>
            <a:r>
              <a:rPr lang="el-GR" sz="14400" dirty="0" smtClean="0">
                <a:effectLst>
                  <a:outerShdw blurRad="38100" dist="38100" dir="2700000" algn="tl">
                    <a:srgbClr val="000000">
                      <a:alpha val="43137"/>
                    </a:srgbClr>
                  </a:outerShdw>
                </a:effectLst>
                <a:latin typeface="Comic Sans MS" panose="030F0702030302020204" pitchFamily="66" charset="0"/>
              </a:rPr>
              <a:t>Αν μετά από τις διαφάνειες που είδατε σας φαίνονται όλα βουνό...</a:t>
            </a:r>
          </a:p>
          <a:p>
            <a:pPr marL="0" indent="0" algn="ctr" fontAlgn="auto">
              <a:buFont typeface="Arial" pitchFamily="34" charset="0"/>
              <a:buNone/>
              <a:defRPr/>
            </a:pPr>
            <a:r>
              <a:rPr lang="el-GR" sz="4600" dirty="0" smtClean="0">
                <a:effectLst>
                  <a:outerShdw blurRad="38100" dist="38100" dir="2700000" algn="tl">
                    <a:srgbClr val="000000">
                      <a:alpha val="43137"/>
                    </a:srgbClr>
                  </a:outerShdw>
                </a:effectLst>
              </a:rPr>
              <a:t>\</a:t>
            </a:r>
          </a:p>
          <a:p>
            <a:pPr marL="0" indent="0" fontAlgn="auto">
              <a:buFont typeface="Arial" pitchFamily="34" charset="0"/>
              <a:buNone/>
              <a:defRPr/>
            </a:pPr>
            <a:r>
              <a:rPr lang="el-GR" b="0" dirty="0" smtClean="0"/>
              <a:t>  </a:t>
            </a:r>
            <a:endParaRPr lang="el-GR" b="0" dirty="0"/>
          </a:p>
        </p:txBody>
      </p:sp>
      <p:pic>
        <p:nvPicPr>
          <p:cNvPr id="3076" name="Picture 4" descr="Αποτέλεσμα εικόνας για climbing a mountain"/>
          <p:cNvPicPr>
            <a:picLocks noChangeAspect="1" noChangeArrowheads="1"/>
          </p:cNvPicPr>
          <p:nvPr/>
        </p:nvPicPr>
        <p:blipFill>
          <a:blip r:embed="rId3">
            <a:extLst>
              <a:ext uri="{28A0092B-C50C-407E-A947-70E740481C1C}"/>
            </a:extLst>
          </a:blip>
          <a:srcRect/>
          <a:stretch>
            <a:fillRect/>
          </a:stretch>
        </p:blipFill>
        <p:spPr bwMode="auto">
          <a:xfrm>
            <a:off x="1118934" y="1484784"/>
            <a:ext cx="6983796" cy="36724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468313" y="620713"/>
            <a:ext cx="7924800" cy="5616575"/>
          </a:xfrm>
        </p:spPr>
        <p:txBody>
          <a:bodyPr wrap="square" numCol="1" anchor="t" anchorCtr="0" compatLnSpc="1">
            <a:prstTxWarp prst="textNoShape">
              <a:avLst/>
            </a:prstTxWarp>
            <a:noAutofit/>
          </a:bodyPr>
          <a:lstStyle/>
          <a:p>
            <a:pPr eaLnBrk="1" hangingPunct="1">
              <a:buFont typeface="Wingdings" pitchFamily="2" charset="2"/>
              <a:buChar char="v"/>
              <a:defRPr/>
            </a:pPr>
            <a:r>
              <a:rPr lang="el-GR" sz="5400" smtClean="0">
                <a:latin typeface="Comic Sans MS" pitchFamily="66" charset="0"/>
              </a:rPr>
              <a:t>τρόποι                             </a:t>
            </a:r>
          </a:p>
          <a:p>
            <a:pPr eaLnBrk="1" hangingPunct="1">
              <a:buFont typeface="Wingdings" pitchFamily="2" charset="2"/>
              <a:buNone/>
              <a:defRPr/>
            </a:pPr>
            <a:r>
              <a:rPr lang="el-GR" sz="5400" smtClean="0">
                <a:latin typeface="Comic Sans MS" pitchFamily="66" charset="0"/>
              </a:rPr>
              <a:t>   υπάρχουν, </a:t>
            </a:r>
          </a:p>
          <a:p>
            <a:pPr eaLnBrk="1" hangingPunct="1">
              <a:buFont typeface="Wingdings" pitchFamily="2" charset="2"/>
              <a:buNone/>
              <a:defRPr/>
            </a:pPr>
            <a:r>
              <a:rPr lang="el-GR" sz="5400" smtClean="0">
                <a:latin typeface="Comic Sans MS" pitchFamily="66" charset="0"/>
              </a:rPr>
              <a:t>  για να </a:t>
            </a:r>
          </a:p>
          <a:p>
            <a:pPr eaLnBrk="1" hangingPunct="1">
              <a:buFont typeface="Wingdings" pitchFamily="2" charset="2"/>
              <a:buNone/>
              <a:defRPr/>
            </a:pPr>
            <a:r>
              <a:rPr lang="el-GR" sz="5400" smtClean="0">
                <a:latin typeface="Comic Sans MS" pitchFamily="66" charset="0"/>
              </a:rPr>
              <a:t>  κατακτηθούν </a:t>
            </a:r>
          </a:p>
          <a:p>
            <a:pPr eaLnBrk="1" hangingPunct="1">
              <a:buFont typeface="Wingdings" pitchFamily="2" charset="2"/>
              <a:buNone/>
              <a:defRPr/>
            </a:pPr>
            <a:r>
              <a:rPr lang="el-GR" sz="5400" smtClean="0">
                <a:latin typeface="Comic Sans MS" pitchFamily="66" charset="0"/>
              </a:rPr>
              <a:t>  οι γνώσεις</a:t>
            </a:r>
          </a:p>
        </p:txBody>
      </p:sp>
      <p:pic>
        <p:nvPicPr>
          <p:cNvPr id="2050" name="Picture 2" descr="Αποτέλεσμα εικόνας"/>
          <p:cNvPicPr>
            <a:picLocks noChangeAspect="1" noChangeArrowheads="1"/>
          </p:cNvPicPr>
          <p:nvPr/>
        </p:nvPicPr>
        <p:blipFill>
          <a:blip r:embed="rId2">
            <a:extLst>
              <a:ext uri="{28A0092B-C50C-407E-A947-70E740481C1C}"/>
            </a:extLst>
          </a:blip>
          <a:srcRect/>
          <a:stretch>
            <a:fillRect/>
          </a:stretch>
        </p:blipFill>
        <p:spPr bwMode="auto">
          <a:xfrm>
            <a:off x="6012160" y="332656"/>
            <a:ext cx="2873328" cy="619268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468313" y="4221163"/>
            <a:ext cx="8424862" cy="26368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4400">
                <a:solidFill>
                  <a:srgbClr val="FF0000"/>
                </a:solidFill>
                <a:effectLst>
                  <a:outerShdw blurRad="38100" dist="38100" dir="2700000" algn="tl">
                    <a:srgbClr val="000000"/>
                  </a:outerShdw>
                </a:effectLst>
                <a:latin typeface="Comic Sans MS" pitchFamily="66" charset="0"/>
                <a:cs typeface="Arial" charset="0"/>
              </a:rPr>
              <a:t>Όλα ξεκινούν στην τάξη, </a:t>
            </a:r>
          </a:p>
          <a:p>
            <a:pPr algn="ctr">
              <a:defRPr/>
            </a:pPr>
            <a:r>
              <a:rPr lang="el-GR" sz="4400">
                <a:solidFill>
                  <a:srgbClr val="FF0000"/>
                </a:solidFill>
                <a:effectLst>
                  <a:outerShdw blurRad="38100" dist="38100" dir="2700000" algn="tl">
                    <a:srgbClr val="000000"/>
                  </a:outerShdw>
                </a:effectLst>
                <a:latin typeface="Comic Sans MS" pitchFamily="66" charset="0"/>
                <a:cs typeface="Arial" charset="0"/>
              </a:rPr>
              <a:t> την ώρα της διδασκαλίας…</a:t>
            </a:r>
          </a:p>
        </p:txBody>
      </p:sp>
      <p:pic>
        <p:nvPicPr>
          <p:cNvPr id="36866" name="Picture 2" descr="Owl Teacher With Book And Teacher Owl Clipart Teacher Owl Clip Art My"/>
          <p:cNvPicPr>
            <a:picLocks noChangeAspect="1" noChangeArrowheads="1"/>
          </p:cNvPicPr>
          <p:nvPr/>
        </p:nvPicPr>
        <p:blipFill>
          <a:blip r:embed="rId2"/>
          <a:srcRect/>
          <a:stretch>
            <a:fillRect/>
          </a:stretch>
        </p:blipFill>
        <p:spPr bwMode="auto">
          <a:xfrm>
            <a:off x="3419475" y="115888"/>
            <a:ext cx="3027363" cy="4246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825" y="260350"/>
            <a:ext cx="8642350" cy="5940425"/>
          </a:xfrm>
          <a:prstGeom prst="rect">
            <a:avLst/>
          </a:prstGeom>
          <a:noFill/>
        </p:spPr>
        <p:txBody>
          <a:bodyPr>
            <a:spAutoFit/>
          </a:bodyPr>
          <a:lstStyle/>
          <a:p>
            <a:pPr>
              <a:defRPr/>
            </a:pPr>
            <a:r>
              <a:rPr lang="el-GR" sz="3200">
                <a:solidFill>
                  <a:srgbClr val="FF0000"/>
                </a:solidFill>
                <a:effectLst>
                  <a:outerShdw blurRad="38100" dist="38100" dir="2700000" algn="tl">
                    <a:srgbClr val="000000"/>
                  </a:outerShdw>
                </a:effectLst>
                <a:latin typeface="Comic Sans MS" pitchFamily="66" charset="0"/>
              </a:rPr>
              <a:t>Η δουλειά που γίνεται στην τάξη είναι πάρα πολύ σημαντική, είναι ιερή. </a:t>
            </a:r>
          </a:p>
          <a:p>
            <a:pPr>
              <a:defRPr/>
            </a:pPr>
            <a:endParaRPr lang="el-GR" sz="3200" b="0">
              <a:latin typeface="Comic Sans MS" pitchFamily="66" charset="0"/>
            </a:endParaRPr>
          </a:p>
          <a:p>
            <a:pPr>
              <a:defRPr/>
            </a:pPr>
            <a:r>
              <a:rPr lang="el-GR" sz="3200" b="0">
                <a:latin typeface="Comic Sans MS" pitchFamily="66" charset="0"/>
              </a:rPr>
              <a:t>Είναι η ώρα που στην τάξη </a:t>
            </a:r>
          </a:p>
          <a:p>
            <a:pPr>
              <a:defRPr/>
            </a:pPr>
            <a:r>
              <a:rPr lang="el-GR" sz="3200" b="0">
                <a:latin typeface="Comic Sans MS" pitchFamily="66" charset="0"/>
              </a:rPr>
              <a:t>ο καθηγητής:</a:t>
            </a:r>
          </a:p>
          <a:p>
            <a:pPr>
              <a:defRPr/>
            </a:pPr>
            <a:endParaRPr lang="el-GR" sz="3200" b="0">
              <a:latin typeface="Comic Sans MS" pitchFamily="66" charset="0"/>
            </a:endParaRPr>
          </a:p>
          <a:p>
            <a:pPr>
              <a:buFont typeface="Wingdings" pitchFamily="2" charset="2"/>
              <a:buChar char="Ø"/>
              <a:defRPr/>
            </a:pPr>
            <a:r>
              <a:rPr lang="el-GR" sz="3200">
                <a:solidFill>
                  <a:schemeClr val="tx2"/>
                </a:solidFill>
                <a:effectLst>
                  <a:outerShdw blurRad="38100" dist="38100" dir="2700000" algn="tl">
                    <a:srgbClr val="000000"/>
                  </a:outerShdw>
                </a:effectLst>
                <a:latin typeface="Comic Sans MS" pitchFamily="66" charset="0"/>
              </a:rPr>
              <a:t>καθοδηγεί</a:t>
            </a:r>
          </a:p>
          <a:p>
            <a:pPr>
              <a:buFont typeface="Wingdings" pitchFamily="2" charset="2"/>
              <a:buChar char="Ø"/>
              <a:defRPr/>
            </a:pPr>
            <a:r>
              <a:rPr lang="el-GR" sz="3200">
                <a:solidFill>
                  <a:schemeClr val="tx2"/>
                </a:solidFill>
                <a:effectLst>
                  <a:outerShdw blurRad="38100" dist="38100" dir="2700000" algn="tl">
                    <a:srgbClr val="000000"/>
                  </a:outerShdw>
                </a:effectLst>
                <a:latin typeface="Comic Sans MS" pitchFamily="66" charset="0"/>
              </a:rPr>
              <a:t>εκμαιεύει</a:t>
            </a:r>
          </a:p>
          <a:p>
            <a:pPr>
              <a:buFont typeface="Wingdings" pitchFamily="2" charset="2"/>
              <a:buChar char="Ø"/>
              <a:defRPr/>
            </a:pPr>
            <a:r>
              <a:rPr lang="el-GR" sz="3200">
                <a:solidFill>
                  <a:schemeClr val="tx2"/>
                </a:solidFill>
                <a:effectLst>
                  <a:outerShdw blurRad="38100" dist="38100" dir="2700000" algn="tl">
                    <a:srgbClr val="000000"/>
                  </a:outerShdw>
                </a:effectLst>
                <a:latin typeface="Comic Sans MS" pitchFamily="66" charset="0"/>
              </a:rPr>
              <a:t>οικοδομεί τις νέες γνώσεις </a:t>
            </a:r>
          </a:p>
          <a:p>
            <a:pPr>
              <a:buFont typeface="Wingdings" pitchFamily="2" charset="2"/>
              <a:buChar char="Ø"/>
              <a:defRPr/>
            </a:pPr>
            <a:r>
              <a:rPr lang="el-GR" sz="3200">
                <a:solidFill>
                  <a:schemeClr val="tx2"/>
                </a:solidFill>
                <a:effectLst>
                  <a:outerShdw blurRad="38100" dist="38100" dir="2700000" algn="tl">
                    <a:srgbClr val="000000"/>
                  </a:outerShdw>
                </a:effectLst>
                <a:latin typeface="Comic Sans MS" pitchFamily="66" charset="0"/>
              </a:rPr>
              <a:t>καλλιεργεί δεξιότητες</a:t>
            </a:r>
          </a:p>
          <a:p>
            <a:pPr>
              <a:buFont typeface="Wingdings" pitchFamily="2" charset="2"/>
              <a:buChar char="Ø"/>
              <a:defRPr/>
            </a:pPr>
            <a:r>
              <a:rPr lang="el-GR" sz="3200">
                <a:solidFill>
                  <a:schemeClr val="tx2"/>
                </a:solidFill>
                <a:effectLst>
                  <a:outerShdw blurRad="38100" dist="38100" dir="2700000" algn="tl">
                    <a:srgbClr val="000000"/>
                  </a:outerShdw>
                </a:effectLst>
                <a:latin typeface="Comic Sans MS" pitchFamily="66" charset="0"/>
              </a:rPr>
              <a:t>δίνει τις οδηγίες για την κατ’ οίκον </a:t>
            </a:r>
          </a:p>
          <a:p>
            <a:pPr>
              <a:buFont typeface="Wingdings" pitchFamily="2" charset="2"/>
              <a:buNone/>
              <a:defRPr/>
            </a:pPr>
            <a:r>
              <a:rPr lang="el-GR" sz="3200">
                <a:solidFill>
                  <a:schemeClr val="tx2"/>
                </a:solidFill>
                <a:effectLst>
                  <a:outerShdw blurRad="38100" dist="38100" dir="2700000" algn="tl">
                    <a:srgbClr val="000000"/>
                  </a:outerShdw>
                </a:effectLst>
                <a:latin typeface="Comic Sans MS" pitchFamily="66" charset="0"/>
              </a:rPr>
              <a:t>  μελέτη και εργασία</a:t>
            </a:r>
          </a:p>
        </p:txBody>
      </p:sp>
      <p:pic>
        <p:nvPicPr>
          <p:cNvPr id="6146" name="Picture 2"/>
          <p:cNvPicPr>
            <a:picLocks noChangeAspect="1" noChangeArrowheads="1"/>
          </p:cNvPicPr>
          <p:nvPr/>
        </p:nvPicPr>
        <p:blipFill>
          <a:blip r:embed="rId2">
            <a:extLst>
              <a:ext uri="{28A0092B-C50C-407E-A947-70E740481C1C}"/>
            </a:extLst>
          </a:blip>
          <a:srcRect/>
          <a:stretch>
            <a:fillRect/>
          </a:stretch>
        </p:blipFill>
        <p:spPr bwMode="auto">
          <a:xfrm>
            <a:off x="5069706" y="1563341"/>
            <a:ext cx="4067944" cy="3600400"/>
          </a:xfrm>
          <a:prstGeom prst="ellipse">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107950" y="1006475"/>
            <a:ext cx="10009188" cy="6383338"/>
          </a:xfrm>
        </p:spPr>
        <p:txBody>
          <a:bodyPr>
            <a:normAutofit fontScale="55000" lnSpcReduction="20000"/>
          </a:bodyPr>
          <a:lstStyle/>
          <a:p>
            <a:pPr eaLnBrk="1" fontAlgn="auto" hangingPunct="1">
              <a:buFont typeface="Wingdings" panose="05000000000000000000" pitchFamily="2" charset="2"/>
              <a:buChar char="ü"/>
              <a:defRPr/>
            </a:pPr>
            <a:r>
              <a:rPr lang="el-GR" sz="5000" b="1" dirty="0">
                <a:effectLst>
                  <a:outerShdw blurRad="38100" dist="38100" dir="2700000" algn="tl">
                    <a:srgbClr val="000000">
                      <a:alpha val="43137"/>
                    </a:srgbClr>
                  </a:outerShdw>
                </a:effectLst>
                <a:latin typeface="Comic Sans MS" panose="030F0702030302020204" pitchFamily="66" charset="0"/>
              </a:rPr>
              <a:t>ν</a:t>
            </a:r>
            <a:r>
              <a:rPr lang="el-GR" sz="5000" b="1" dirty="0" smtClean="0">
                <a:effectLst>
                  <a:outerShdw blurRad="38100" dist="38100" dir="2700000" algn="tl">
                    <a:srgbClr val="000000">
                      <a:alpha val="43137"/>
                    </a:srgbClr>
                  </a:outerShdw>
                </a:effectLst>
                <a:latin typeface="Comic Sans MS" panose="030F0702030302020204" pitchFamily="66" charset="0"/>
              </a:rPr>
              <a:t>α βρίσκονται σε ετοιμότητα (ΕΤΟΙΜΟΠΟΛΕΜΟΙ)</a:t>
            </a:r>
          </a:p>
          <a:p>
            <a:pPr eaLnBrk="1" fontAlgn="auto" hangingPunct="1">
              <a:buFont typeface="Wingdings" panose="05000000000000000000" pitchFamily="2" charset="2"/>
              <a:buChar char="ü"/>
              <a:defRPr/>
            </a:pPr>
            <a:r>
              <a:rPr lang="el-GR" sz="5000" b="1" dirty="0" smtClean="0">
                <a:effectLst>
                  <a:outerShdw blurRad="38100" dist="38100" dir="2700000" algn="tl">
                    <a:srgbClr val="000000">
                      <a:alpha val="43137"/>
                    </a:srgbClr>
                  </a:outerShdw>
                </a:effectLst>
                <a:latin typeface="Comic Sans MS" panose="030F0702030302020204" pitchFamily="66" charset="0"/>
              </a:rPr>
              <a:t>να προσέχουν</a:t>
            </a:r>
          </a:p>
          <a:p>
            <a:pPr eaLnBrk="1" fontAlgn="auto" hangingPunct="1">
              <a:buFont typeface="Wingdings" panose="05000000000000000000" pitchFamily="2" charset="2"/>
              <a:buChar char="ü"/>
              <a:defRPr/>
            </a:pPr>
            <a:r>
              <a:rPr lang="el-GR" sz="5000" b="1" dirty="0" smtClean="0">
                <a:effectLst>
                  <a:outerShdw blurRad="38100" dist="38100" dir="2700000" algn="tl">
                    <a:srgbClr val="000000">
                      <a:alpha val="43137"/>
                    </a:srgbClr>
                  </a:outerShdw>
                </a:effectLst>
                <a:latin typeface="Comic Sans MS" panose="030F0702030302020204" pitchFamily="66" charset="0"/>
              </a:rPr>
              <a:t>να ακούν</a:t>
            </a:r>
          </a:p>
          <a:p>
            <a:pPr eaLnBrk="1" fontAlgn="auto" hangingPunct="1">
              <a:buFont typeface="Wingdings" panose="05000000000000000000" pitchFamily="2" charset="2"/>
              <a:buChar char="ü"/>
              <a:defRPr/>
            </a:pPr>
            <a:r>
              <a:rPr lang="el-GR" sz="5000" b="1" dirty="0">
                <a:effectLst>
                  <a:outerShdw blurRad="38100" dist="38100" dir="2700000" algn="tl">
                    <a:srgbClr val="000000">
                      <a:alpha val="43137"/>
                    </a:srgbClr>
                  </a:outerShdw>
                </a:effectLst>
                <a:latin typeface="Comic Sans MS" panose="030F0702030302020204" pitchFamily="66" charset="0"/>
              </a:rPr>
              <a:t>ν</a:t>
            </a:r>
            <a:r>
              <a:rPr lang="el-GR" sz="5000" b="1" dirty="0" smtClean="0">
                <a:effectLst>
                  <a:outerShdw blurRad="38100" dist="38100" dir="2700000" algn="tl">
                    <a:srgbClr val="000000">
                      <a:alpha val="43137"/>
                    </a:srgbClr>
                  </a:outerShdw>
                </a:effectLst>
                <a:latin typeface="Comic Sans MS" panose="030F0702030302020204" pitchFamily="66" charset="0"/>
              </a:rPr>
              <a:t>α ερευνούν</a:t>
            </a:r>
          </a:p>
          <a:p>
            <a:pPr eaLnBrk="1" fontAlgn="auto" hangingPunct="1">
              <a:buFont typeface="Wingdings" panose="05000000000000000000" pitchFamily="2" charset="2"/>
              <a:buChar char="ü"/>
              <a:defRPr/>
            </a:pPr>
            <a:r>
              <a:rPr lang="el-GR" sz="5000" b="1" dirty="0">
                <a:effectLst>
                  <a:outerShdw blurRad="38100" dist="38100" dir="2700000" algn="tl">
                    <a:srgbClr val="000000">
                      <a:alpha val="43137"/>
                    </a:srgbClr>
                  </a:outerShdw>
                </a:effectLst>
                <a:latin typeface="Comic Sans MS" panose="030F0702030302020204" pitchFamily="66" charset="0"/>
              </a:rPr>
              <a:t>ν</a:t>
            </a:r>
            <a:r>
              <a:rPr lang="el-GR" sz="5000" b="1" dirty="0" smtClean="0">
                <a:effectLst>
                  <a:outerShdw blurRad="38100" dist="38100" dir="2700000" algn="tl">
                    <a:srgbClr val="000000">
                      <a:alpha val="43137"/>
                    </a:srgbClr>
                  </a:outerShdw>
                </a:effectLst>
                <a:latin typeface="Comic Sans MS" panose="030F0702030302020204" pitchFamily="66" charset="0"/>
              </a:rPr>
              <a:t>α σκέφτονται &amp; να  κρίνουν</a:t>
            </a:r>
          </a:p>
          <a:p>
            <a:pPr eaLnBrk="1" fontAlgn="auto" hangingPunct="1">
              <a:buFont typeface="Wingdings" panose="05000000000000000000" pitchFamily="2" charset="2"/>
              <a:buChar char="ü"/>
              <a:defRPr/>
            </a:pPr>
            <a:r>
              <a:rPr lang="el-GR" sz="5000" b="1" dirty="0" smtClean="0">
                <a:effectLst>
                  <a:outerShdw blurRad="38100" dist="38100" dir="2700000" algn="tl">
                    <a:srgbClr val="000000">
                      <a:alpha val="43137"/>
                    </a:srgbClr>
                  </a:outerShdw>
                </a:effectLst>
                <a:latin typeface="Comic Sans MS" panose="030F0702030302020204" pitchFamily="66" charset="0"/>
              </a:rPr>
              <a:t>να εφαρμόζουν</a:t>
            </a:r>
          </a:p>
          <a:p>
            <a:pPr eaLnBrk="1" fontAlgn="auto" hangingPunct="1">
              <a:buFont typeface="Wingdings" panose="05000000000000000000" pitchFamily="2" charset="2"/>
              <a:buChar char="ü"/>
              <a:defRPr/>
            </a:pPr>
            <a:r>
              <a:rPr lang="el-GR" sz="5000" b="1" dirty="0" smtClean="0">
                <a:effectLst>
                  <a:outerShdw blurRad="38100" dist="38100" dir="2700000" algn="tl">
                    <a:srgbClr val="000000">
                      <a:alpha val="43137"/>
                    </a:srgbClr>
                  </a:outerShdw>
                </a:effectLst>
                <a:latin typeface="Comic Sans MS" panose="030F0702030302020204" pitchFamily="66" charset="0"/>
              </a:rPr>
              <a:t>να διατυπώνουν ερωτήματα, να εκφράζουν             ανησυχίες &amp; να αμφισβητούν</a:t>
            </a:r>
          </a:p>
          <a:p>
            <a:pPr eaLnBrk="1" fontAlgn="auto" hangingPunct="1">
              <a:buFont typeface="Wingdings" panose="05000000000000000000" pitchFamily="2" charset="2"/>
              <a:buChar char="ü"/>
              <a:defRPr/>
            </a:pPr>
            <a:r>
              <a:rPr lang="el-GR" sz="5000" b="1" dirty="0" smtClean="0">
                <a:effectLst>
                  <a:outerShdw blurRad="38100" dist="38100" dir="2700000" algn="tl">
                    <a:srgbClr val="000000">
                      <a:alpha val="43137"/>
                    </a:srgbClr>
                  </a:outerShdw>
                </a:effectLst>
                <a:latin typeface="Comic Sans MS" panose="030F0702030302020204" pitchFamily="66" charset="0"/>
              </a:rPr>
              <a:t>να δημιουργούν &amp; να καινοτομούν</a:t>
            </a:r>
          </a:p>
          <a:p>
            <a:pPr eaLnBrk="1" fontAlgn="auto" hangingPunct="1">
              <a:buFont typeface="Wingdings" panose="05000000000000000000" pitchFamily="2" charset="2"/>
              <a:buChar char="ü"/>
              <a:defRPr/>
            </a:pPr>
            <a:r>
              <a:rPr lang="el-GR" sz="5000" b="1" dirty="0" smtClean="0">
                <a:effectLst>
                  <a:outerShdw blurRad="38100" dist="38100" dir="2700000" algn="tl">
                    <a:srgbClr val="000000">
                      <a:alpha val="43137"/>
                    </a:srgbClr>
                  </a:outerShdw>
                </a:effectLst>
                <a:latin typeface="Comic Sans MS" panose="030F0702030302020204" pitchFamily="66" charset="0"/>
              </a:rPr>
              <a:t>να συνεργάζονται </a:t>
            </a:r>
          </a:p>
          <a:p>
            <a:pPr eaLnBrk="1" fontAlgn="auto" hangingPunct="1">
              <a:buFont typeface="Wingdings" panose="05000000000000000000" pitchFamily="2" charset="2"/>
              <a:buChar char="ü"/>
              <a:defRPr/>
            </a:pPr>
            <a:r>
              <a:rPr lang="el-GR" sz="5000" b="1" dirty="0" smtClean="0">
                <a:effectLst>
                  <a:outerShdw blurRad="38100" dist="38100" dir="2700000" algn="tl">
                    <a:srgbClr val="000000">
                      <a:alpha val="43137"/>
                    </a:srgbClr>
                  </a:outerShdw>
                </a:effectLst>
                <a:latin typeface="Comic Sans MS" panose="030F0702030302020204" pitchFamily="66" charset="0"/>
              </a:rPr>
              <a:t>να διασκεδάζουν</a:t>
            </a:r>
          </a:p>
          <a:p>
            <a:pPr eaLnBrk="1" fontAlgn="auto" hangingPunct="1">
              <a:buFont typeface="Wingdings" panose="05000000000000000000" pitchFamily="2" charset="2"/>
              <a:buChar char="ü"/>
              <a:defRPr/>
            </a:pPr>
            <a:r>
              <a:rPr lang="el-GR" sz="5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ΝΑ ΑΓΩΝΙΖΟΝΤΑΙ ΨΥΧΗ ΤΕ ΚΑΙ ΣΩΜΑΤΙ</a:t>
            </a:r>
          </a:p>
          <a:p>
            <a:pPr eaLnBrk="1" fontAlgn="auto" hangingPunct="1">
              <a:buFont typeface="Wingdings" panose="05000000000000000000" pitchFamily="2" charset="2"/>
              <a:buChar char="ü"/>
              <a:defRPr/>
            </a:pPr>
            <a:endParaRPr lang="el-GR" dirty="0" smtClean="0"/>
          </a:p>
        </p:txBody>
      </p:sp>
      <p:sp>
        <p:nvSpPr>
          <p:cNvPr id="4" name="TextBox 3"/>
          <p:cNvSpPr txBox="1"/>
          <p:nvPr/>
        </p:nvSpPr>
        <p:spPr>
          <a:xfrm>
            <a:off x="173038" y="0"/>
            <a:ext cx="8964612" cy="954088"/>
          </a:xfrm>
          <a:prstGeom prst="rect">
            <a:avLst/>
          </a:prstGeom>
          <a:noFill/>
        </p:spPr>
        <p:txBody>
          <a:bodyPr>
            <a:spAutoFit/>
          </a:bodyPr>
          <a:lstStyle/>
          <a:p>
            <a:pPr fontAlgn="auto">
              <a:spcBef>
                <a:spcPts val="0"/>
              </a:spcBef>
              <a:spcAft>
                <a:spcPts val="0"/>
              </a:spcAft>
              <a:defRPr/>
            </a:pPr>
            <a:r>
              <a:rPr lang="el-GR" sz="2800" dirty="0">
                <a:solidFill>
                  <a:schemeClr val="tx2"/>
                </a:solidFill>
                <a:effectLst>
                  <a:outerShdw blurRad="38100" dist="38100" dir="2700000" algn="tl">
                    <a:srgbClr val="000000">
                      <a:alpha val="43137"/>
                    </a:srgbClr>
                  </a:outerShdw>
                </a:effectLst>
                <a:latin typeface="Comic Sans MS" panose="030F0702030302020204" pitchFamily="66" charset="0"/>
                <a:cs typeface="+mn-cs"/>
              </a:rPr>
              <a:t>Για αυτό και οι μαθητές, για να κατακτήσουν τη γνώση, πρέπει την ώρα του μαθήματος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Αποτέλεσμα εικόνας για STUDENTS IN CLASSROOM CLIPART"/>
          <p:cNvPicPr>
            <a:picLocks noChangeAspect="1" noChangeArrowheads="1"/>
          </p:cNvPicPr>
          <p:nvPr/>
        </p:nvPicPr>
        <p:blipFill>
          <a:blip r:embed="rId2">
            <a:extLst>
              <a:ext uri="{28A0092B-C50C-407E-A947-70E740481C1C}"/>
            </a:extLst>
          </a:blip>
          <a:srcRect/>
          <a:stretch>
            <a:fillRect/>
          </a:stretch>
        </p:blipFill>
        <p:spPr bwMode="auto">
          <a:xfrm>
            <a:off x="1566803" y="1478746"/>
            <a:ext cx="6380826" cy="545105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6" name="Τίτλος 1"/>
          <p:cNvSpPr txBox="1">
            <a:spLocks/>
          </p:cNvSpPr>
          <p:nvPr/>
        </p:nvSpPr>
        <p:spPr>
          <a:xfrm>
            <a:off x="757238" y="5805488"/>
            <a:ext cx="7924800" cy="620712"/>
          </a:xfrm>
          <a:prstGeom prst="rect">
            <a:avLst/>
          </a:prstGeom>
        </p:spPr>
        <p:txBody>
          <a:bodyPr anchor="b"/>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endParaRPr lang="el-GR" sz="2400" b="0" dirty="0">
              <a:latin typeface="Comic Sans MS" panose="030F0702030302020204" pitchFamily="66" charset="0"/>
            </a:endParaRPr>
          </a:p>
        </p:txBody>
      </p:sp>
      <p:sp>
        <p:nvSpPr>
          <p:cNvPr id="7" name="TextBox 6"/>
          <p:cNvSpPr txBox="1"/>
          <p:nvPr/>
        </p:nvSpPr>
        <p:spPr>
          <a:xfrm>
            <a:off x="0" y="188913"/>
            <a:ext cx="9144000" cy="2062162"/>
          </a:xfrm>
          <a:prstGeom prst="rect">
            <a:avLst/>
          </a:prstGeom>
          <a:noFill/>
        </p:spPr>
        <p:txBody>
          <a:bodyPr>
            <a:spAutoFit/>
          </a:bodyPr>
          <a:lstStyle/>
          <a:p>
            <a:pPr algn="ctr" fontAlgn="auto">
              <a:spcBef>
                <a:spcPts val="0"/>
              </a:spcBef>
              <a:spcAft>
                <a:spcPts val="0"/>
              </a:spcAft>
              <a:defRPr/>
            </a:pPr>
            <a:r>
              <a:rPr lang="el-GR" sz="3200" u="sng"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ΣΥΜΠΕΡΑΣΜΑ</a:t>
            </a:r>
          </a:p>
          <a:p>
            <a:pPr fontAlgn="auto">
              <a:spcBef>
                <a:spcPts val="0"/>
              </a:spcBef>
              <a:spcAft>
                <a:spcPts val="0"/>
              </a:spcAft>
              <a:defRPr/>
            </a:pPr>
            <a:r>
              <a:rPr lang="el-GR" sz="3200" dirty="0">
                <a:solidFill>
                  <a:schemeClr val="tx2"/>
                </a:solidFill>
                <a:effectLst>
                  <a:outerShdw blurRad="38100" dist="38100" dir="2700000" algn="tl">
                    <a:srgbClr val="000000">
                      <a:alpha val="43137"/>
                    </a:srgbClr>
                  </a:outerShdw>
                </a:effectLst>
                <a:latin typeface="Comic Sans MS" panose="030F0702030302020204" pitchFamily="66" charset="0"/>
                <a:cs typeface="+mn-cs"/>
              </a:rPr>
              <a:t>Η ετοιμότητα και η προσπάθεια επομένως στην τάξη την ώρα της διδασκαλίας είναι η αρχή του αγώνα.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Ορθογώνιο 3"/>
          <p:cNvSpPr/>
          <p:nvPr/>
        </p:nvSpPr>
        <p:spPr>
          <a:xfrm>
            <a:off x="107950" y="5157788"/>
            <a:ext cx="8856663" cy="13668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4800">
                <a:solidFill>
                  <a:srgbClr val="FF0000"/>
                </a:solidFill>
                <a:effectLst>
                  <a:outerShdw blurRad="38100" dist="38100" dir="2700000" algn="tl">
                    <a:srgbClr val="000000"/>
                  </a:outerShdw>
                </a:effectLst>
                <a:latin typeface="Comic Sans MS" pitchFamily="66" charset="0"/>
                <a:cs typeface="Arial" charset="0"/>
              </a:rPr>
              <a:t>...και τελειώνουν στο σπίτι με την κατ’  οίκον μελέτη. </a:t>
            </a:r>
          </a:p>
        </p:txBody>
      </p:sp>
      <p:pic>
        <p:nvPicPr>
          <p:cNvPr id="40963" name="Picture 2" descr="Owl Teacher With Book And Teacher Owl Clipart Teacher Owl Clip Art My"/>
          <p:cNvPicPr>
            <a:picLocks noChangeAspect="1" noChangeArrowheads="1"/>
          </p:cNvPicPr>
          <p:nvPr/>
        </p:nvPicPr>
        <p:blipFill>
          <a:blip r:embed="rId3"/>
          <a:srcRect/>
          <a:stretch>
            <a:fillRect/>
          </a:stretch>
        </p:blipFill>
        <p:spPr bwMode="auto">
          <a:xfrm>
            <a:off x="3276600" y="0"/>
            <a:ext cx="3635375" cy="510063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388" y="115888"/>
            <a:ext cx="8640762" cy="1570037"/>
          </a:xfrm>
          <a:prstGeom prst="rect">
            <a:avLst/>
          </a:prstGeom>
          <a:noFill/>
        </p:spPr>
        <p:txBody>
          <a:bodyPr>
            <a:spAutoFit/>
          </a:bodyPr>
          <a:lstStyle/>
          <a:p>
            <a:pPr algn="ct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Στο σπίτι είναι επιτακτικό τα παιδιά </a:t>
            </a:r>
          </a:p>
          <a:p>
            <a:pPr algn="ct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μετά το σχόλασμα να ικανοποιούν </a:t>
            </a:r>
          </a:p>
          <a:p>
            <a:pPr algn="ct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τις βασικές και άλλες τους ανάγκες. </a:t>
            </a:r>
          </a:p>
        </p:txBody>
      </p:sp>
      <p:pic>
        <p:nvPicPr>
          <p:cNvPr id="7170" name="Picture 2"/>
          <p:cNvPicPr>
            <a:picLocks noChangeAspect="1" noChangeArrowheads="1"/>
          </p:cNvPicPr>
          <p:nvPr/>
        </p:nvPicPr>
        <p:blipFill>
          <a:blip r:embed="rId2" cstate="print">
            <a:extLst>
              <a:ext uri="{28A0092B-C50C-407E-A947-70E740481C1C}"/>
            </a:extLst>
          </a:blip>
          <a:srcRect/>
          <a:stretch>
            <a:fillRect/>
          </a:stretch>
        </p:blipFill>
        <p:spPr bwMode="auto">
          <a:xfrm>
            <a:off x="2555776" y="2068357"/>
            <a:ext cx="3384376" cy="19788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pic>
        <p:nvPicPr>
          <p:cNvPr id="7172" name="Picture 4" descr="Αποτέλεσμα εικόνας για students after school clipart"/>
          <p:cNvPicPr>
            <a:picLocks noChangeAspect="1" noChangeArrowheads="1"/>
          </p:cNvPicPr>
          <p:nvPr/>
        </p:nvPicPr>
        <p:blipFill>
          <a:blip r:embed="rId3">
            <a:extLst>
              <a:ext uri="{28A0092B-C50C-407E-A947-70E740481C1C}"/>
            </a:extLst>
          </a:blip>
          <a:srcRect/>
          <a:stretch>
            <a:fillRect/>
          </a:stretch>
        </p:blipFill>
        <p:spPr bwMode="auto">
          <a:xfrm>
            <a:off x="139284" y="4214192"/>
            <a:ext cx="4000667" cy="25922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pic>
        <p:nvPicPr>
          <p:cNvPr id="7174" name="Picture 6" descr="Αποτέλεσμα εικόνας για students after school  sleeping clipart"/>
          <p:cNvPicPr>
            <a:picLocks noChangeAspect="1" noChangeArrowheads="1"/>
          </p:cNvPicPr>
          <p:nvPr/>
        </p:nvPicPr>
        <p:blipFill>
          <a:blip r:embed="rId4">
            <a:extLst>
              <a:ext uri="{28A0092B-C50C-407E-A947-70E740481C1C}"/>
            </a:extLst>
          </a:blip>
          <a:srcRect/>
          <a:stretch>
            <a:fillRect/>
          </a:stretch>
        </p:blipFill>
        <p:spPr bwMode="auto">
          <a:xfrm>
            <a:off x="6084168" y="2068358"/>
            <a:ext cx="2962525" cy="19788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pic>
        <p:nvPicPr>
          <p:cNvPr id="7177" name="Picture 9"/>
          <p:cNvPicPr>
            <a:picLocks noChangeAspect="1" noChangeArrowheads="1"/>
          </p:cNvPicPr>
          <p:nvPr/>
        </p:nvPicPr>
        <p:blipFill>
          <a:blip r:embed="rId5">
            <a:extLst>
              <a:ext uri="{28A0092B-C50C-407E-A947-70E740481C1C}"/>
            </a:extLst>
          </a:blip>
          <a:srcRect/>
          <a:stretch>
            <a:fillRect/>
          </a:stretch>
        </p:blipFill>
        <p:spPr bwMode="auto">
          <a:xfrm>
            <a:off x="211293" y="2068356"/>
            <a:ext cx="2160240" cy="19788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pic>
        <p:nvPicPr>
          <p:cNvPr id="7179" name="Picture 11" descr="Αποτέλεσμα εικόνας για students after school  spend time with family clipart"/>
          <p:cNvPicPr>
            <a:picLocks noChangeAspect="1" noChangeArrowheads="1"/>
          </p:cNvPicPr>
          <p:nvPr/>
        </p:nvPicPr>
        <p:blipFill>
          <a:blip r:embed="rId6">
            <a:extLst>
              <a:ext uri="{28A0092B-C50C-407E-A947-70E740481C1C}"/>
            </a:extLst>
          </a:blip>
          <a:srcRect/>
          <a:stretch>
            <a:fillRect/>
          </a:stretch>
        </p:blipFill>
        <p:spPr bwMode="auto">
          <a:xfrm>
            <a:off x="4247964" y="4221088"/>
            <a:ext cx="4798729" cy="25853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a:grpSpLocks/>
          </p:cNvGrpSpPr>
          <p:nvPr/>
        </p:nvGrpSpPr>
        <p:grpSpPr bwMode="auto">
          <a:xfrm>
            <a:off x="144463" y="23813"/>
            <a:ext cx="9144000" cy="6731000"/>
            <a:chOff x="137204" y="285142"/>
            <a:chExt cx="9144001" cy="5857591"/>
          </a:xfrm>
        </p:grpSpPr>
        <p:sp>
          <p:nvSpPr>
            <p:cNvPr id="8" name="TextBox 7"/>
            <p:cNvSpPr txBox="1"/>
            <p:nvPr/>
          </p:nvSpPr>
          <p:spPr>
            <a:xfrm>
              <a:off x="137204" y="285142"/>
              <a:ext cx="9144001" cy="674176"/>
            </a:xfrm>
            <a:prstGeom prst="rect">
              <a:avLst/>
            </a:prstGeom>
            <a:noFill/>
          </p:spPr>
          <p:txBody>
            <a:bodyPr>
              <a:spAutoFit/>
            </a:bodyPr>
            <a:lstStyle/>
            <a:p>
              <a:pPr algn="ctr" fontAlgn="auto">
                <a:spcBef>
                  <a:spcPts val="0"/>
                </a:spcBef>
                <a:spcAft>
                  <a:spcPts val="0"/>
                </a:spcAft>
                <a:defRPr/>
              </a:pPr>
              <a:r>
                <a:rPr lang="el-GR" sz="4000" dirty="0">
                  <a:solidFill>
                    <a:srgbClr val="FFC000"/>
                  </a:solidFill>
                  <a:effectLst>
                    <a:outerShdw blurRad="38100" dist="38100" dir="2700000" algn="tl">
                      <a:srgbClr val="000000">
                        <a:alpha val="43137"/>
                      </a:srgbClr>
                    </a:outerShdw>
                  </a:effectLst>
                  <a:latin typeface="Comic Sans MS" panose="030F0702030302020204" pitchFamily="66" charset="0"/>
                  <a:cs typeface="+mn-cs"/>
                </a:rPr>
                <a:t>Διττός ο στόχος της παρουσίασης</a:t>
              </a:r>
            </a:p>
          </p:txBody>
        </p:sp>
        <p:sp>
          <p:nvSpPr>
            <p:cNvPr id="9" name="Καμπύλο δεξιό βέλος 8"/>
            <p:cNvSpPr/>
            <p:nvPr/>
          </p:nvSpPr>
          <p:spPr>
            <a:xfrm rot="326447">
              <a:off x="1842179" y="843271"/>
              <a:ext cx="979487" cy="9656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b="0" dirty="0">
                <a:solidFill>
                  <a:schemeClr val="tx1"/>
                </a:solidFill>
              </a:endParaRPr>
            </a:p>
          </p:txBody>
        </p:sp>
        <p:sp>
          <p:nvSpPr>
            <p:cNvPr id="10" name="Στρογγυλεμένο ορθογώνιο 9"/>
            <p:cNvSpPr/>
            <p:nvPr/>
          </p:nvSpPr>
          <p:spPr>
            <a:xfrm>
              <a:off x="300716" y="1846245"/>
              <a:ext cx="4062413" cy="429648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400">
                  <a:solidFill>
                    <a:schemeClr val="tx1"/>
                  </a:solidFill>
                  <a:effectLst>
                    <a:outerShdw blurRad="38100" dist="38100" dir="2700000" algn="tl">
                      <a:srgbClr val="000000"/>
                    </a:outerShdw>
                  </a:effectLst>
                  <a:latin typeface="Comic Sans MS" pitchFamily="66" charset="0"/>
                  <a:cs typeface="Arial" charset="0"/>
                </a:rPr>
                <a:t>γνωριμία με τα εγχειρίδια </a:t>
              </a:r>
              <a:r>
                <a:rPr lang="el-GR" sz="3400">
                  <a:solidFill>
                    <a:schemeClr val="tx1"/>
                  </a:solidFill>
                  <a:effectLst>
                    <a:outerShdw blurRad="38100" dist="38100" dir="2700000" algn="tl">
                      <a:srgbClr val="000000"/>
                    </a:outerShdw>
                  </a:effectLst>
                  <a:latin typeface="Arial" charset="0"/>
                  <a:cs typeface="Arial" charset="0"/>
                </a:rPr>
                <a:t>της Γλώσσας και της Λογοτεχνίας της</a:t>
              </a:r>
              <a:r>
                <a:rPr lang="el-GR" sz="3400">
                  <a:solidFill>
                    <a:schemeClr val="tx1"/>
                  </a:solidFill>
                  <a:effectLst>
                    <a:outerShdw blurRad="38100" dist="38100" dir="2700000" algn="tl">
                      <a:srgbClr val="000000"/>
                    </a:outerShdw>
                  </a:effectLst>
                  <a:latin typeface="Comic Sans MS" pitchFamily="66" charset="0"/>
                  <a:cs typeface="Arial" charset="0"/>
                </a:rPr>
                <a:t> Α΄ Γυμνασίου</a:t>
              </a:r>
            </a:p>
            <a:p>
              <a:pPr algn="ctr">
                <a:defRPr/>
              </a:pPr>
              <a:r>
                <a:rPr lang="el-GR" sz="3400">
                  <a:solidFill>
                    <a:schemeClr val="tx1"/>
                  </a:solidFill>
                  <a:effectLst>
                    <a:outerShdw blurRad="38100" dist="38100" dir="2700000" algn="tl">
                      <a:srgbClr val="000000"/>
                    </a:outerShdw>
                  </a:effectLst>
                  <a:latin typeface="Comic Sans MS" pitchFamily="66" charset="0"/>
                  <a:cs typeface="Arial" charset="0"/>
                </a:rPr>
                <a:t>&amp; τη φιλοσοφία των μαθημάτων αυτών</a:t>
              </a:r>
            </a:p>
          </p:txBody>
        </p:sp>
        <p:sp>
          <p:nvSpPr>
            <p:cNvPr id="12" name="Στρογγυλεμένο ορθογώνιο 11"/>
            <p:cNvSpPr/>
            <p:nvPr/>
          </p:nvSpPr>
          <p:spPr>
            <a:xfrm>
              <a:off x="4788580" y="1846245"/>
              <a:ext cx="4248150" cy="429648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600">
                  <a:solidFill>
                    <a:schemeClr val="tx1"/>
                  </a:solidFill>
                  <a:effectLst>
                    <a:outerShdw blurRad="38100" dist="38100" dir="2700000" algn="tl">
                      <a:srgbClr val="000000"/>
                    </a:outerShdw>
                  </a:effectLst>
                  <a:latin typeface="Arial" charset="0"/>
                  <a:cs typeface="Arial" charset="0"/>
                </a:rPr>
                <a:t>βασικά βήματα  για σωστή </a:t>
              </a:r>
              <a:r>
                <a:rPr lang="el-GR" sz="3600">
                  <a:solidFill>
                    <a:schemeClr val="tx1"/>
                  </a:solidFill>
                  <a:effectLst>
                    <a:outerShdw blurRad="38100" dist="38100" dir="2700000" algn="tl">
                      <a:srgbClr val="000000"/>
                    </a:outerShdw>
                  </a:effectLst>
                  <a:cs typeface="Arial" charset="0"/>
                </a:rPr>
                <a:t> μελέτη με παραδείγματα μέσα από τα μαθήματα</a:t>
              </a:r>
              <a:r>
                <a:rPr lang="el-GR" sz="4800">
                  <a:solidFill>
                    <a:schemeClr val="tx1"/>
                  </a:solidFill>
                  <a:effectLst>
                    <a:outerShdw blurRad="38100" dist="38100" dir="2700000" algn="tl">
                      <a:srgbClr val="000000"/>
                    </a:outerShdw>
                  </a:effectLst>
                  <a:cs typeface="Arial" charset="0"/>
                </a:rPr>
                <a:t> </a:t>
              </a:r>
              <a:r>
                <a:rPr lang="el-GR" sz="3600">
                  <a:solidFill>
                    <a:schemeClr val="tx1"/>
                  </a:solidFill>
                  <a:effectLst>
                    <a:outerShdw blurRad="38100" dist="38100" dir="2700000" algn="tl">
                      <a:srgbClr val="000000"/>
                    </a:outerShdw>
                  </a:effectLst>
                  <a:cs typeface="Arial" charset="0"/>
                </a:rPr>
                <a:t>αυτά</a:t>
              </a:r>
            </a:p>
          </p:txBody>
        </p:sp>
        <p:sp>
          <p:nvSpPr>
            <p:cNvPr id="11" name="Καμπύλο αριστερό βέλος 10"/>
            <p:cNvSpPr/>
            <p:nvPr/>
          </p:nvSpPr>
          <p:spPr>
            <a:xfrm rot="20269137">
              <a:off x="7212692" y="779722"/>
              <a:ext cx="982663" cy="10927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b="0" dirty="0">
                <a:solidFill>
                  <a:schemeClr val="tx1"/>
                </a:solidFill>
              </a:endParaRPr>
            </a:p>
          </p:txBody>
        </p:sp>
      </p:grpSp>
      <p:sp>
        <p:nvSpPr>
          <p:cNvPr id="17410" name="AutoShape 2" descr="Ορειβασία, Αναρρίχηση, Βουνό, Αθλήματα"/>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b="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363" y="523875"/>
            <a:ext cx="7883525" cy="5016500"/>
          </a:xfrm>
          <a:prstGeom prst="rect">
            <a:avLst/>
          </a:prstGeom>
          <a:noFill/>
        </p:spPr>
        <p:txBody>
          <a:bodyPr>
            <a:spAutoFit/>
          </a:bodyPr>
          <a:lstStyle/>
          <a:p>
            <a:pP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Μετά όμως και</a:t>
            </a:r>
          </a:p>
          <a:p>
            <a:pP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τη χαλάρωση,</a:t>
            </a:r>
          </a:p>
          <a:p>
            <a:pP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ανανεωμένοι, </a:t>
            </a:r>
          </a:p>
          <a:p>
            <a:pP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ορεξάτοι,</a:t>
            </a:r>
          </a:p>
          <a:p>
            <a:pP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μπορούν να </a:t>
            </a:r>
          </a:p>
          <a:p>
            <a:pP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στρωθούν </a:t>
            </a:r>
          </a:p>
          <a:p>
            <a:pP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στη μελέτη </a:t>
            </a:r>
          </a:p>
          <a:p>
            <a:pP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και στην προετοιμασία</a:t>
            </a:r>
          </a:p>
          <a:p>
            <a:pP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για την επόμενη μέρα στο σχολείο. </a:t>
            </a:r>
          </a:p>
          <a:p>
            <a:pPr fontAlgn="auto">
              <a:spcBef>
                <a:spcPts val="0"/>
              </a:spcBef>
              <a:spcAft>
                <a:spcPts val="0"/>
              </a:spcAft>
              <a:defRPr/>
            </a:pPr>
            <a:r>
              <a:rPr lang="el-GR" sz="3200" b="0" dirty="0">
                <a:latin typeface="Comic Sans MS" panose="030F0702030302020204" pitchFamily="66" charset="0"/>
                <a:cs typeface="+mn-cs"/>
              </a:rPr>
              <a:t> </a:t>
            </a:r>
          </a:p>
        </p:txBody>
      </p:sp>
      <p:pic>
        <p:nvPicPr>
          <p:cNvPr id="10244" name="Picture 4"/>
          <p:cNvPicPr>
            <a:picLocks noChangeAspect="1" noChangeArrowheads="1"/>
          </p:cNvPicPr>
          <p:nvPr/>
        </p:nvPicPr>
        <p:blipFill>
          <a:blip r:embed="rId2">
            <a:extLst>
              <a:ext uri="{28A0092B-C50C-407E-A947-70E740481C1C}"/>
            </a:extLst>
          </a:blip>
          <a:srcRect/>
          <a:stretch>
            <a:fillRect/>
          </a:stretch>
        </p:blipFill>
        <p:spPr bwMode="auto">
          <a:xfrm>
            <a:off x="4992782" y="524256"/>
            <a:ext cx="3541408" cy="359934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0247" name="Picture 7"/>
          <p:cNvPicPr>
            <a:picLocks noChangeAspect="1" noChangeArrowheads="1"/>
          </p:cNvPicPr>
          <p:nvPr/>
        </p:nvPicPr>
        <p:blipFill>
          <a:blip r:embed="rId3">
            <a:extLst>
              <a:ext uri="{28A0092B-C50C-407E-A947-70E740481C1C}"/>
            </a:extLst>
          </a:blip>
          <a:srcRect/>
          <a:stretch>
            <a:fillRect/>
          </a:stretch>
        </p:blipFill>
        <p:spPr bwMode="auto">
          <a:xfrm>
            <a:off x="-165862" y="5085184"/>
            <a:ext cx="8640960" cy="14220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Αποτέλεσμα εικόνας για steps ol clipart"/>
          <p:cNvPicPr>
            <a:picLocks noChangeAspect="1" noChangeArrowheads="1"/>
          </p:cNvPicPr>
          <p:nvPr/>
        </p:nvPicPr>
        <p:blipFill>
          <a:blip r:embed="rId2">
            <a:extLst>
              <a:ext uri="{28A0092B-C50C-407E-A947-70E740481C1C}"/>
            </a:extLst>
          </a:blip>
          <a:srcRect/>
          <a:stretch>
            <a:fillRect/>
          </a:stretch>
        </p:blipFill>
        <p:spPr bwMode="auto">
          <a:xfrm>
            <a:off x="2195736" y="404664"/>
            <a:ext cx="4614559" cy="4968552"/>
          </a:xfrm>
          <a:prstGeom prst="rect">
            <a:avLst/>
          </a:prstGeom>
          <a:ln>
            <a:noFill/>
          </a:ln>
          <a:effectLst>
            <a:softEdge rad="112500"/>
          </a:effectLst>
          <a:extLst>
            <a:ext uri="{909E8E84-426E-40DD-AFC4-6F175D3DCCD1}"/>
          </a:extLst>
        </p:spPr>
      </p:pic>
      <p:sp>
        <p:nvSpPr>
          <p:cNvPr id="44034" name="AutoShape 9" descr="Αποτέλεσμα εικόνας για steps  clipart"/>
          <p:cNvSpPr>
            <a:spLocks noChangeAspect="1" noChangeArrowheads="1"/>
          </p:cNvSpPr>
          <p:nvPr/>
        </p:nvSpPr>
        <p:spPr bwMode="auto">
          <a:xfrm>
            <a:off x="155575" y="-1790700"/>
            <a:ext cx="4991100" cy="3743325"/>
          </a:xfrm>
          <a:prstGeom prst="rect">
            <a:avLst/>
          </a:prstGeom>
          <a:noFill/>
          <a:ln w="9525">
            <a:noFill/>
            <a:miter lim="800000"/>
            <a:headEnd/>
            <a:tailEnd/>
          </a:ln>
        </p:spPr>
        <p:txBody>
          <a:bodyPr/>
          <a:lstStyle/>
          <a:p>
            <a:endParaRPr lang="el-GR" b="0">
              <a:latin typeface="Arial Narrow" pitchFamily="34" charset="0"/>
            </a:endParaRPr>
          </a:p>
        </p:txBody>
      </p:sp>
      <p:sp>
        <p:nvSpPr>
          <p:cNvPr id="12" name="Ορθογώνιο 11"/>
          <p:cNvSpPr/>
          <p:nvPr/>
        </p:nvSpPr>
        <p:spPr>
          <a:xfrm>
            <a:off x="461963" y="5445125"/>
            <a:ext cx="8497887" cy="1079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4800" dirty="0">
                <a:solidFill>
                  <a:srgbClr val="FF0000"/>
                </a:solidFill>
                <a:effectLst>
                  <a:outerShdw blurRad="38100" dist="38100" dir="2700000" algn="tl">
                    <a:srgbClr val="000000">
                      <a:alpha val="43137"/>
                    </a:srgbClr>
                  </a:outerShdw>
                </a:effectLst>
                <a:latin typeface="Comic Sans MS" panose="030F0702030302020204" pitchFamily="66" charset="0"/>
              </a:rPr>
              <a:t>Βήματα κατ’ οίκον μελέτης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3"/>
          <p:cNvSpPr txBox="1">
            <a:spLocks noChangeArrowheads="1"/>
          </p:cNvSpPr>
          <p:nvPr/>
        </p:nvSpPr>
        <p:spPr bwMode="auto">
          <a:xfrm>
            <a:off x="468313" y="1052513"/>
            <a:ext cx="7991475" cy="585787"/>
          </a:xfrm>
          <a:prstGeom prst="rect">
            <a:avLst/>
          </a:prstGeom>
          <a:noFill/>
          <a:ln w="9525">
            <a:noFill/>
            <a:miter lim="800000"/>
            <a:headEnd/>
            <a:tailEnd/>
          </a:ln>
        </p:spPr>
        <p:txBody>
          <a:bodyPr>
            <a:spAutoFit/>
          </a:bodyPr>
          <a:lstStyle/>
          <a:p>
            <a:pPr algn="ctr"/>
            <a:r>
              <a:rPr lang="el-GR" sz="3200" b="0">
                <a:latin typeface="Comic Sans MS" pitchFamily="66" charset="0"/>
              </a:rPr>
              <a:t>Δεν χρειάζονται πολλά...</a:t>
            </a:r>
          </a:p>
        </p:txBody>
      </p:sp>
      <p:sp>
        <p:nvSpPr>
          <p:cNvPr id="5" name="TextBox 4"/>
          <p:cNvSpPr txBox="1"/>
          <p:nvPr/>
        </p:nvSpPr>
        <p:spPr>
          <a:xfrm>
            <a:off x="223838" y="1844675"/>
            <a:ext cx="5016500" cy="1570038"/>
          </a:xfrm>
          <a:prstGeom prst="rect">
            <a:avLst/>
          </a:prstGeom>
          <a:noFill/>
        </p:spPr>
        <p:txBody>
          <a:bodyPr>
            <a:spAutoFit/>
          </a:bodyPr>
          <a:lstStyle/>
          <a:p>
            <a:pPr marL="457200" indent="-457200" fontAlgn="auto">
              <a:spcBef>
                <a:spcPts val="0"/>
              </a:spcBef>
              <a:spcAft>
                <a:spcPts val="0"/>
              </a:spcAft>
              <a:buFont typeface="Wingdings" panose="05000000000000000000" pitchFamily="2" charset="2"/>
              <a:buChar char="q"/>
              <a:defRPr/>
            </a:pPr>
            <a:r>
              <a:rPr lang="el-GR" sz="3200" b="0" dirty="0">
                <a:latin typeface="Comic Sans MS" panose="030F0702030302020204" pitchFamily="66" charset="0"/>
                <a:cs typeface="+mn-cs"/>
              </a:rPr>
              <a:t>ένα καθαρό </a:t>
            </a: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τραπέζι</a:t>
            </a:r>
            <a:r>
              <a:rPr lang="el-GR" sz="3200" b="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 </a:t>
            </a:r>
            <a:r>
              <a:rPr lang="el-GR" sz="3200" b="0" dirty="0">
                <a:latin typeface="Comic Sans MS" panose="030F0702030302020204" pitchFamily="66" charset="0"/>
                <a:cs typeface="+mn-cs"/>
              </a:rPr>
              <a:t>και μια </a:t>
            </a: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καρέκλα</a:t>
            </a:r>
            <a:r>
              <a:rPr lang="el-GR" sz="3200" b="0" dirty="0">
                <a:effectLst>
                  <a:outerShdw blurRad="38100" dist="38100" dir="2700000" algn="tl">
                    <a:srgbClr val="000000">
                      <a:alpha val="43137"/>
                    </a:srgbClr>
                  </a:outerShdw>
                </a:effectLst>
                <a:latin typeface="Comic Sans MS" panose="030F0702030302020204" pitchFamily="66" charset="0"/>
                <a:cs typeface="+mn-cs"/>
              </a:rPr>
              <a:t> </a:t>
            </a:r>
            <a:r>
              <a:rPr lang="el-GR" sz="3200" b="0" dirty="0">
                <a:latin typeface="Comic Sans MS" panose="030F0702030302020204" pitchFamily="66" charset="0"/>
                <a:cs typeface="+mn-cs"/>
              </a:rPr>
              <a:t>(όχι πολύ αναπαυτική) </a:t>
            </a:r>
          </a:p>
        </p:txBody>
      </p:sp>
      <p:sp>
        <p:nvSpPr>
          <p:cNvPr id="7" name="TextBox 6"/>
          <p:cNvSpPr txBox="1"/>
          <p:nvPr/>
        </p:nvSpPr>
        <p:spPr>
          <a:xfrm>
            <a:off x="252413" y="3414713"/>
            <a:ext cx="7993062" cy="584200"/>
          </a:xfrm>
          <a:prstGeom prst="rect">
            <a:avLst/>
          </a:prstGeom>
          <a:noFill/>
        </p:spPr>
        <p:txBody>
          <a:bodyPr>
            <a:spAutoFit/>
          </a:bodyPr>
          <a:lstStyle/>
          <a:p>
            <a:pPr marL="457200" indent="-457200" fontAlgn="auto">
              <a:spcBef>
                <a:spcPts val="0"/>
              </a:spcBef>
              <a:spcAft>
                <a:spcPts val="0"/>
              </a:spcAft>
              <a:buFont typeface="Wingdings" panose="05000000000000000000" pitchFamily="2" charset="2"/>
              <a:buChar char="q"/>
              <a:defRPr/>
            </a:pPr>
            <a:r>
              <a:rPr lang="el-GR" sz="3200" b="0" dirty="0">
                <a:latin typeface="Comic Sans MS" panose="030F0702030302020204" pitchFamily="66" charset="0"/>
                <a:cs typeface="+mn-cs"/>
              </a:rPr>
              <a:t>ικανοποιητικός </a:t>
            </a: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φωτισμός</a:t>
            </a:r>
          </a:p>
        </p:txBody>
      </p:sp>
      <p:sp>
        <p:nvSpPr>
          <p:cNvPr id="8" name="TextBox 7"/>
          <p:cNvSpPr txBox="1"/>
          <p:nvPr/>
        </p:nvSpPr>
        <p:spPr>
          <a:xfrm>
            <a:off x="252413" y="4154488"/>
            <a:ext cx="5111750" cy="584200"/>
          </a:xfrm>
          <a:prstGeom prst="rect">
            <a:avLst/>
          </a:prstGeom>
          <a:noFill/>
        </p:spPr>
        <p:txBody>
          <a:bodyPr>
            <a:spAutoFit/>
          </a:bodyPr>
          <a:lstStyle/>
          <a:p>
            <a:pPr marL="457200" indent="-457200" fontAlgn="auto">
              <a:spcBef>
                <a:spcPts val="0"/>
              </a:spcBef>
              <a:spcAft>
                <a:spcPts val="0"/>
              </a:spcAft>
              <a:buFont typeface="Wingdings" panose="05000000000000000000" pitchFamily="2" charset="2"/>
              <a:buChar char="q"/>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ησυχία</a:t>
            </a:r>
            <a:r>
              <a:rPr lang="el-GR" sz="3200" b="0" dirty="0">
                <a:effectLst>
                  <a:outerShdw blurRad="38100" dist="38100" dir="2700000" algn="tl">
                    <a:srgbClr val="000000">
                      <a:alpha val="43137"/>
                    </a:srgbClr>
                  </a:outerShdw>
                </a:effectLst>
                <a:latin typeface="Comic Sans MS" panose="030F0702030302020204" pitchFamily="66" charset="0"/>
                <a:cs typeface="+mn-cs"/>
              </a:rPr>
              <a:t> </a:t>
            </a:r>
            <a:r>
              <a:rPr lang="el-GR" sz="3200" b="0" dirty="0">
                <a:latin typeface="Comic Sans MS" panose="030F0702030302020204" pitchFamily="66" charset="0"/>
                <a:cs typeface="+mn-cs"/>
              </a:rPr>
              <a:t>στον χώρο</a:t>
            </a:r>
          </a:p>
        </p:txBody>
      </p:sp>
      <p:sp>
        <p:nvSpPr>
          <p:cNvPr id="9" name="TextBox 8"/>
          <p:cNvSpPr txBox="1"/>
          <p:nvPr/>
        </p:nvSpPr>
        <p:spPr>
          <a:xfrm>
            <a:off x="223838" y="5027613"/>
            <a:ext cx="6508750" cy="1570037"/>
          </a:xfrm>
          <a:prstGeom prst="rect">
            <a:avLst/>
          </a:prstGeom>
          <a:noFill/>
        </p:spPr>
        <p:txBody>
          <a:bodyPr>
            <a:spAutoFit/>
          </a:bodyPr>
          <a:lstStyle/>
          <a:p>
            <a:pPr marL="457200" indent="-457200" fontAlgn="auto">
              <a:spcBef>
                <a:spcPts val="0"/>
              </a:spcBef>
              <a:spcAft>
                <a:spcPts val="0"/>
              </a:spcAft>
              <a:buFont typeface="Wingdings" panose="05000000000000000000" pitchFamily="2" charset="2"/>
              <a:buChar char="q"/>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Μαθητικά εργαλεία</a:t>
            </a:r>
            <a:r>
              <a:rPr lang="el-GR" sz="3200" b="0" dirty="0">
                <a:latin typeface="Comic Sans MS" panose="030F0702030302020204" pitchFamily="66" charset="0"/>
                <a:cs typeface="+mn-cs"/>
              </a:rPr>
              <a:t>: γραφική ύλη, σχολικό πρόγραμμα, βιβλία, τετράδια, </a:t>
            </a:r>
            <a:r>
              <a:rPr lang="el-GR" sz="3200" b="0" dirty="0" err="1">
                <a:latin typeface="Comic Sans MS" panose="030F0702030302020204" pitchFamily="66" charset="0"/>
                <a:cs typeface="+mn-cs"/>
              </a:rPr>
              <a:t>ντοσιέδες</a:t>
            </a:r>
            <a:endParaRPr lang="el-GR" sz="3200" b="0" dirty="0">
              <a:latin typeface="Comic Sans MS" panose="030F0702030302020204" pitchFamily="66" charset="0"/>
              <a:cs typeface="+mn-cs"/>
            </a:endParaRPr>
          </a:p>
        </p:txBody>
      </p:sp>
      <p:sp>
        <p:nvSpPr>
          <p:cNvPr id="10" name="TextBox 9"/>
          <p:cNvSpPr txBox="1"/>
          <p:nvPr/>
        </p:nvSpPr>
        <p:spPr>
          <a:xfrm>
            <a:off x="0" y="188913"/>
            <a:ext cx="9144000" cy="579437"/>
          </a:xfrm>
          <a:prstGeom prst="rect">
            <a:avLst/>
          </a:prstGeom>
          <a:solidFill>
            <a:srgbClr val="FFC000"/>
          </a:solidFill>
        </p:spPr>
        <p:txBody>
          <a:bodyPr>
            <a:spAutoFit/>
          </a:bodyPr>
          <a:lstStyle/>
          <a:p>
            <a:pP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Βήμα 1</a:t>
            </a:r>
            <a:r>
              <a:rPr lang="el-GR" sz="3200" baseline="300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ο</a:t>
            </a: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 : Ετοιμάζω τον χώρο μελέτης μου.</a:t>
            </a:r>
          </a:p>
        </p:txBody>
      </p:sp>
      <p:pic>
        <p:nvPicPr>
          <p:cNvPr id="13314" name="Picture 2" descr="Αποτέλεσμα εικόνας"/>
          <p:cNvPicPr>
            <a:picLocks noChangeAspect="1" noChangeArrowheads="1"/>
          </p:cNvPicPr>
          <p:nvPr/>
        </p:nvPicPr>
        <p:blipFill>
          <a:blip r:embed="rId2">
            <a:extLst>
              <a:ext uri="{28A0092B-C50C-407E-A947-70E740481C1C}"/>
            </a:extLst>
          </a:blip>
          <a:srcRect/>
          <a:stretch>
            <a:fillRect/>
          </a:stretch>
        </p:blipFill>
        <p:spPr bwMode="auto">
          <a:xfrm>
            <a:off x="5814810" y="1637510"/>
            <a:ext cx="3329190" cy="1953125"/>
          </a:xfrm>
          <a:prstGeom prst="ellipse">
            <a:avLst/>
          </a:prstGeom>
          <a:ln>
            <a:noFill/>
          </a:ln>
          <a:effectLst>
            <a:softEdge rad="112500"/>
          </a:effectLst>
          <a:extLst>
            <a:ext uri="{909E8E84-426E-40DD-AFC4-6F175D3DCCD1}"/>
          </a:extLst>
        </p:spPr>
      </p:pic>
      <p:pic>
        <p:nvPicPr>
          <p:cNvPr id="13316" name="Picture 4" descr="Αποτέλεσμα εικόνας για students studying clipart"/>
          <p:cNvPicPr>
            <a:picLocks noChangeAspect="1" noChangeArrowheads="1"/>
          </p:cNvPicPr>
          <p:nvPr/>
        </p:nvPicPr>
        <p:blipFill>
          <a:blip r:embed="rId3">
            <a:extLst>
              <a:ext uri="{28A0092B-C50C-407E-A947-70E740481C1C}"/>
            </a:extLst>
          </a:blip>
          <a:srcRect/>
          <a:stretch>
            <a:fillRect/>
          </a:stretch>
        </p:blipFill>
        <p:spPr bwMode="auto">
          <a:xfrm>
            <a:off x="6228184" y="4221088"/>
            <a:ext cx="2762902" cy="201077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388" y="0"/>
            <a:ext cx="8964612" cy="1373188"/>
          </a:xfrm>
          <a:prstGeom prst="rect">
            <a:avLst/>
          </a:prstGeom>
          <a:solidFill>
            <a:srgbClr val="FFC000"/>
          </a:solidFill>
        </p:spPr>
        <p:txBody>
          <a:bodyPr>
            <a:spAutoFit/>
          </a:bodyPr>
          <a:lstStyle/>
          <a:p>
            <a:pPr>
              <a:defRPr/>
            </a:pPr>
            <a:r>
              <a:rPr lang="el-GR" sz="2800">
                <a:solidFill>
                  <a:srgbClr val="FF0000"/>
                </a:solidFill>
                <a:effectLst>
                  <a:outerShdw blurRad="38100" dist="38100" dir="2700000" algn="tl">
                    <a:srgbClr val="000000"/>
                  </a:outerShdw>
                </a:effectLst>
                <a:latin typeface="Comic Sans MS" pitchFamily="66" charset="0"/>
              </a:rPr>
              <a:t>Βήμα 2</a:t>
            </a:r>
            <a:r>
              <a:rPr lang="el-GR" sz="2800" baseline="30000">
                <a:solidFill>
                  <a:srgbClr val="FF0000"/>
                </a:solidFill>
                <a:effectLst>
                  <a:outerShdw blurRad="38100" dist="38100" dir="2700000" algn="tl">
                    <a:srgbClr val="000000"/>
                  </a:outerShdw>
                </a:effectLst>
                <a:latin typeface="Comic Sans MS" pitchFamily="66" charset="0"/>
              </a:rPr>
              <a:t>ο</a:t>
            </a:r>
            <a:r>
              <a:rPr lang="el-GR" sz="2800">
                <a:solidFill>
                  <a:srgbClr val="FF0000"/>
                </a:solidFill>
                <a:effectLst>
                  <a:outerShdw blurRad="38100" dist="38100" dir="2700000" algn="tl">
                    <a:srgbClr val="000000"/>
                  </a:outerShdw>
                </a:effectLst>
                <a:latin typeface="Comic Sans MS" pitchFamily="66" charset="0"/>
              </a:rPr>
              <a:t> : Συμβουλεύομαι το σχολικό πρόγραμμα  &amp; οργανώνω τη μελέτη μου βάσει του προγράμματος της επόμενης μέρας</a:t>
            </a:r>
          </a:p>
        </p:txBody>
      </p:sp>
      <p:pic>
        <p:nvPicPr>
          <p:cNvPr id="14338" name="Picture 2"/>
          <p:cNvPicPr>
            <a:picLocks noChangeAspect="1" noChangeArrowheads="1"/>
          </p:cNvPicPr>
          <p:nvPr/>
        </p:nvPicPr>
        <p:blipFill>
          <a:blip r:embed="rId2">
            <a:extLst>
              <a:ext uri="{28A0092B-C50C-407E-A947-70E740481C1C}"/>
            </a:extLst>
          </a:blip>
          <a:srcRect/>
          <a:stretch>
            <a:fillRect/>
          </a:stretch>
        </p:blipFill>
        <p:spPr bwMode="auto">
          <a:xfrm>
            <a:off x="1115616" y="1556792"/>
            <a:ext cx="6624736" cy="50939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950" y="188913"/>
            <a:ext cx="9036050" cy="2654300"/>
          </a:xfrm>
          <a:prstGeom prst="rect">
            <a:avLst/>
          </a:prstGeom>
          <a:solidFill>
            <a:srgbClr val="FFC000"/>
          </a:solidFill>
        </p:spPr>
        <p:txBody>
          <a:bodyPr>
            <a:spAutoFit/>
          </a:bodyPr>
          <a:lstStyle/>
          <a:p>
            <a:pPr fontAlgn="auto">
              <a:spcBef>
                <a:spcPts val="0"/>
              </a:spcBef>
              <a:spcAft>
                <a:spcPts val="0"/>
              </a:spcAft>
              <a:defRPr/>
            </a:pPr>
            <a:r>
              <a:rPr lang="el-GR" sz="28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Βήμα 3</a:t>
            </a:r>
            <a:r>
              <a:rPr lang="el-GR" sz="2800" baseline="300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ο</a:t>
            </a:r>
            <a:r>
              <a:rPr lang="el-GR" sz="28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 : Διαλέγω από τη βιβλιοθήκη μου μόνο τα μαθήματα της επόμενης μέρας και τα τακτοποιώ δίπλα μου. Ξεκινώ να διαβάζω ένα, ένα τα μαθήματα αρχίζοντας από το πιο δύσκολο ή το πιο απαιτητικό.  Π.χ. Θα ξεκινήσω από τη Γλώσσα.</a:t>
            </a:r>
          </a:p>
        </p:txBody>
      </p:sp>
      <p:pic>
        <p:nvPicPr>
          <p:cNvPr id="47106" name="Picture 2" descr="Αποτέλεσμα εικόνας για bookcase clipart"/>
          <p:cNvPicPr>
            <a:picLocks noChangeAspect="1" noChangeArrowheads="1"/>
          </p:cNvPicPr>
          <p:nvPr/>
        </p:nvPicPr>
        <p:blipFill>
          <a:blip r:embed="rId2"/>
          <a:srcRect/>
          <a:stretch>
            <a:fillRect/>
          </a:stretch>
        </p:blipFill>
        <p:spPr bwMode="auto">
          <a:xfrm>
            <a:off x="2124075" y="3114675"/>
            <a:ext cx="500062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775" y="115888"/>
            <a:ext cx="8640763" cy="1385887"/>
          </a:xfrm>
          <a:prstGeom prst="rect">
            <a:avLst/>
          </a:prstGeom>
          <a:solidFill>
            <a:srgbClr val="FFC000"/>
          </a:solidFill>
        </p:spPr>
        <p:txBody>
          <a:bodyPr>
            <a:spAutoFit/>
          </a:bodyPr>
          <a:lstStyle/>
          <a:p>
            <a:pPr fontAlgn="auto">
              <a:spcBef>
                <a:spcPts val="0"/>
              </a:spcBef>
              <a:spcAft>
                <a:spcPts val="0"/>
              </a:spcAft>
              <a:defRPr/>
            </a:pPr>
            <a:r>
              <a:rPr lang="el-GR" sz="28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Βήμα 4</a:t>
            </a:r>
            <a:r>
              <a:rPr lang="el-GR" sz="2800" baseline="300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ο</a:t>
            </a:r>
            <a:r>
              <a:rPr lang="el-GR" sz="28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 : Συμβουλεύομαι το σημειωματάριό μου, για να θυμηθώ τι έχω να διαβάσω π.χ. στη Γλώσσα.</a:t>
            </a:r>
          </a:p>
        </p:txBody>
      </p:sp>
      <p:pic>
        <p:nvPicPr>
          <p:cNvPr id="4" name="Picture 3"/>
          <p:cNvPicPr>
            <a:picLocks noChangeAspect="1" noChangeArrowheads="1"/>
          </p:cNvPicPr>
          <p:nvPr/>
        </p:nvPicPr>
        <p:blipFill>
          <a:blip r:embed="rId2">
            <a:extLst>
              <a:ext uri="{28A0092B-C50C-407E-A947-70E740481C1C}"/>
            </a:extLst>
          </a:blip>
          <a:srcRect/>
          <a:stretch>
            <a:fillRect/>
          </a:stretch>
        </p:blipFill>
        <p:spPr bwMode="auto">
          <a:xfrm>
            <a:off x="2627784" y="1124744"/>
            <a:ext cx="4412993" cy="54448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775" y="115888"/>
            <a:ext cx="8640763" cy="946150"/>
          </a:xfrm>
          <a:prstGeom prst="rect">
            <a:avLst/>
          </a:prstGeom>
          <a:solidFill>
            <a:srgbClr val="FFC000"/>
          </a:solidFill>
        </p:spPr>
        <p:txBody>
          <a:bodyPr>
            <a:spAutoFit/>
          </a:bodyPr>
          <a:lstStyle/>
          <a:p>
            <a:pPr>
              <a:defRPr/>
            </a:pPr>
            <a:r>
              <a:rPr lang="el-GR" sz="2800">
                <a:solidFill>
                  <a:srgbClr val="FF0000"/>
                </a:solidFill>
                <a:effectLst>
                  <a:outerShdw blurRad="38100" dist="38100" dir="2700000" algn="tl">
                    <a:srgbClr val="000000"/>
                  </a:outerShdw>
                </a:effectLst>
                <a:latin typeface="Comic Sans MS" pitchFamily="66" charset="0"/>
              </a:rPr>
              <a:t>Βήμα 5</a:t>
            </a:r>
            <a:r>
              <a:rPr lang="el-GR" sz="2800" baseline="30000">
                <a:solidFill>
                  <a:srgbClr val="FF0000"/>
                </a:solidFill>
                <a:effectLst>
                  <a:outerShdw blurRad="38100" dist="38100" dir="2700000" algn="tl">
                    <a:srgbClr val="000000"/>
                  </a:outerShdw>
                </a:effectLst>
                <a:latin typeface="Comic Sans MS" pitchFamily="66" charset="0"/>
              </a:rPr>
              <a:t>ο</a:t>
            </a:r>
            <a:r>
              <a:rPr lang="el-GR" sz="2800">
                <a:solidFill>
                  <a:srgbClr val="FF0000"/>
                </a:solidFill>
                <a:effectLst>
                  <a:outerShdw blurRad="38100" dist="38100" dir="2700000" algn="tl">
                    <a:srgbClr val="000000"/>
                  </a:outerShdw>
                </a:effectLst>
                <a:latin typeface="Comic Sans MS" pitchFamily="66" charset="0"/>
              </a:rPr>
              <a:t> : Αρχίζω τη μελέτη μου π.χ. του μαθήματος της Γλώσσας.</a:t>
            </a:r>
          </a:p>
        </p:txBody>
      </p:sp>
      <p:pic>
        <p:nvPicPr>
          <p:cNvPr id="4" name="Picture 2" descr="εκθεση Α Γυμνασιου βιβλιο μαθητη"/>
          <p:cNvPicPr>
            <a:picLocks noChangeAspect="1" noChangeArrowheads="1"/>
          </p:cNvPicPr>
          <p:nvPr/>
        </p:nvPicPr>
        <p:blipFill>
          <a:blip r:embed="rId2">
            <a:extLst>
              <a:ext uri="{28A0092B-C50C-407E-A947-70E740481C1C}"/>
            </a:extLst>
          </a:blip>
          <a:srcRect/>
          <a:stretch>
            <a:fillRect/>
          </a:stretch>
        </p:blipFill>
        <p:spPr bwMode="auto">
          <a:xfrm>
            <a:off x="3620883" y="2048594"/>
            <a:ext cx="1860605" cy="216024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6386" name="Picture 2"/>
          <p:cNvPicPr>
            <a:picLocks noChangeAspect="1" noChangeArrowheads="1"/>
          </p:cNvPicPr>
          <p:nvPr/>
        </p:nvPicPr>
        <p:blipFill>
          <a:blip r:embed="rId3" cstate="print">
            <a:extLst>
              <a:ext uri="{28A0092B-C50C-407E-A947-70E740481C1C}"/>
            </a:extLst>
          </a:blip>
          <a:srcRect/>
          <a:stretch>
            <a:fillRect/>
          </a:stretch>
        </p:blipFill>
        <p:spPr bwMode="auto">
          <a:xfrm>
            <a:off x="6181774" y="2102322"/>
            <a:ext cx="1527174" cy="25574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6387" name="Picture 3"/>
          <p:cNvPicPr>
            <a:picLocks noChangeAspect="1" noChangeArrowheads="1"/>
          </p:cNvPicPr>
          <p:nvPr/>
        </p:nvPicPr>
        <p:blipFill>
          <a:blip r:embed="rId4" cstate="print">
            <a:extLst>
              <a:ext uri="{28A0092B-C50C-407E-A947-70E740481C1C}"/>
            </a:extLst>
          </a:blip>
          <a:srcRect/>
          <a:stretch>
            <a:fillRect/>
          </a:stretch>
        </p:blipFill>
        <p:spPr bwMode="auto">
          <a:xfrm>
            <a:off x="762868" y="3724634"/>
            <a:ext cx="2823248" cy="2472806"/>
          </a:xfrm>
          <a:prstGeom prst="ellipse">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extLst>
          </a:blip>
          <a:srcRect/>
          <a:stretch>
            <a:fillRect/>
          </a:stretch>
        </p:blipFill>
        <p:spPr bwMode="auto">
          <a:xfrm>
            <a:off x="6984152" y="3808310"/>
            <a:ext cx="2187774" cy="2851018"/>
          </a:xfrm>
          <a:prstGeom prst="rect">
            <a:avLst/>
          </a:prstGeom>
          <a:ln>
            <a:noFill/>
          </a:ln>
          <a:effectLst>
            <a:softEdge rad="112500"/>
          </a:effectLst>
          <a:extLst>
            <a:ext uri="{909E8E84-426E-40DD-AFC4-6F175D3DCCD1}"/>
            <a:ext uri="{91240B29-F687-4F45-9708-019B960494DF}"/>
          </a:extLst>
        </p:spPr>
      </p:pic>
      <p:sp>
        <p:nvSpPr>
          <p:cNvPr id="2" name="TextBox 1"/>
          <p:cNvSpPr txBox="1"/>
          <p:nvPr/>
        </p:nvSpPr>
        <p:spPr>
          <a:xfrm>
            <a:off x="0" y="149225"/>
            <a:ext cx="9144000" cy="6446838"/>
          </a:xfrm>
          <a:prstGeom prst="rect">
            <a:avLst/>
          </a:prstGeom>
          <a:noFill/>
        </p:spPr>
        <p:txBody>
          <a:bodyPr>
            <a:spAutoFit/>
          </a:bodyPr>
          <a:lstStyle/>
          <a:p>
            <a:pPr algn="ctr">
              <a:defRPr/>
            </a:pPr>
            <a:r>
              <a:rPr lang="el-GR" sz="3200" u="sng">
                <a:solidFill>
                  <a:srgbClr val="FF0000"/>
                </a:solidFill>
                <a:latin typeface="Comic Sans MS" pitchFamily="66" charset="0"/>
              </a:rPr>
              <a:t>Εφαρμογή 5</a:t>
            </a:r>
            <a:r>
              <a:rPr lang="el-GR" sz="3200" u="sng" baseline="30000">
                <a:solidFill>
                  <a:srgbClr val="FF0000"/>
                </a:solidFill>
                <a:latin typeface="Comic Sans MS" pitchFamily="66" charset="0"/>
              </a:rPr>
              <a:t>ου</a:t>
            </a:r>
            <a:r>
              <a:rPr lang="el-GR" sz="3200" u="sng">
                <a:solidFill>
                  <a:srgbClr val="FF0000"/>
                </a:solidFill>
                <a:latin typeface="Comic Sans MS" pitchFamily="66" charset="0"/>
              </a:rPr>
              <a:t> βήματος</a:t>
            </a:r>
          </a:p>
          <a:p>
            <a:pPr>
              <a:buFont typeface="Wingdings" pitchFamily="2" charset="2"/>
              <a:buChar char="ü"/>
              <a:defRPr/>
            </a:pPr>
            <a:r>
              <a:rPr lang="el-GR" sz="3500" b="0">
                <a:latin typeface="Comic Sans MS" pitchFamily="66" charset="0"/>
              </a:rPr>
              <a:t>Έχω λοιπόν να μελετήσω τους </a:t>
            </a:r>
          </a:p>
          <a:p>
            <a:pPr>
              <a:buFont typeface="Wingdings" pitchFamily="2" charset="2"/>
              <a:buNone/>
              <a:defRPr/>
            </a:pPr>
            <a:r>
              <a:rPr lang="el-GR" sz="3500">
                <a:solidFill>
                  <a:srgbClr val="FF0000"/>
                </a:solidFill>
                <a:latin typeface="Comic Sans MS" pitchFamily="66" charset="0"/>
              </a:rPr>
              <a:t>  παράγοντες επικοινωνίας</a:t>
            </a:r>
            <a:r>
              <a:rPr lang="el-GR" sz="3500" b="0">
                <a:latin typeface="Comic Sans MS" pitchFamily="66" charset="0"/>
              </a:rPr>
              <a:t>. </a:t>
            </a:r>
          </a:p>
          <a:p>
            <a:pPr>
              <a:buFont typeface="Wingdings" pitchFamily="2" charset="2"/>
              <a:buChar char="ü"/>
              <a:defRPr/>
            </a:pPr>
            <a:r>
              <a:rPr lang="el-GR" sz="3500" b="0">
                <a:latin typeface="Comic Sans MS" pitchFamily="66" charset="0"/>
              </a:rPr>
              <a:t>Μελετώ </a:t>
            </a:r>
            <a:r>
              <a:rPr lang="el-GR" sz="3500">
                <a:solidFill>
                  <a:srgbClr val="FF0000"/>
                </a:solidFill>
                <a:effectLst>
                  <a:outerShdw blurRad="38100" dist="38100" dir="2700000" algn="tl">
                    <a:srgbClr val="000000"/>
                  </a:outerShdw>
                </a:effectLst>
                <a:latin typeface="Comic Sans MS" pitchFamily="66" charset="0"/>
              </a:rPr>
              <a:t>από το βιβλίο </a:t>
            </a:r>
            <a:r>
              <a:rPr lang="el-GR" sz="3500" b="0">
                <a:latin typeface="Comic Sans MS" pitchFamily="66" charset="0"/>
              </a:rPr>
              <a:t>τις</a:t>
            </a:r>
          </a:p>
          <a:p>
            <a:pPr>
              <a:defRPr/>
            </a:pPr>
            <a:r>
              <a:rPr lang="el-GR" sz="3500" b="0">
                <a:latin typeface="Comic Sans MS" pitchFamily="66" charset="0"/>
              </a:rPr>
              <a:t>   σχετικές σελίδες. Αυτές που </a:t>
            </a:r>
          </a:p>
          <a:p>
            <a:pPr>
              <a:defRPr/>
            </a:pPr>
            <a:r>
              <a:rPr lang="el-GR" sz="3500" b="0">
                <a:latin typeface="Comic Sans MS" pitchFamily="66" charset="0"/>
              </a:rPr>
              <a:t>   δουλέψαμε με τον/την καθηγητή/τριά μου </a:t>
            </a:r>
          </a:p>
          <a:p>
            <a:pPr>
              <a:defRPr/>
            </a:pPr>
            <a:r>
              <a:rPr lang="el-GR" sz="3500" b="0">
                <a:latin typeface="Comic Sans MS" pitchFamily="66" charset="0"/>
              </a:rPr>
              <a:t>    στην τάξη.</a:t>
            </a:r>
          </a:p>
          <a:p>
            <a:pPr>
              <a:buFont typeface="Wingdings" pitchFamily="2" charset="2"/>
              <a:buChar char="ü"/>
              <a:defRPr/>
            </a:pPr>
            <a:r>
              <a:rPr lang="el-GR" sz="3500" b="0">
                <a:latin typeface="Comic Sans MS" pitchFamily="66" charset="0"/>
              </a:rPr>
              <a:t>Μετά, </a:t>
            </a:r>
            <a:r>
              <a:rPr lang="el-GR" sz="3500">
                <a:solidFill>
                  <a:srgbClr val="FF0000"/>
                </a:solidFill>
                <a:effectLst>
                  <a:outerShdw blurRad="38100" dist="38100" dir="2700000" algn="tl">
                    <a:srgbClr val="000000"/>
                  </a:outerShdw>
                </a:effectLst>
                <a:latin typeface="Comic Sans MS" pitchFamily="66" charset="0"/>
              </a:rPr>
              <a:t>κοιτάω τις σημειώσεις </a:t>
            </a:r>
          </a:p>
          <a:p>
            <a:pPr>
              <a:defRPr/>
            </a:pPr>
            <a:r>
              <a:rPr lang="el-GR" sz="3500">
                <a:solidFill>
                  <a:srgbClr val="FF0000"/>
                </a:solidFill>
                <a:effectLst>
                  <a:outerShdw blurRad="38100" dist="38100" dir="2700000" algn="tl">
                    <a:srgbClr val="000000"/>
                  </a:outerShdw>
                </a:effectLst>
                <a:latin typeface="Comic Sans MS" pitchFamily="66" charset="0"/>
              </a:rPr>
              <a:t>  μου</a:t>
            </a:r>
            <a:r>
              <a:rPr lang="el-GR" sz="3500" b="0">
                <a:latin typeface="Comic Sans MS" pitchFamily="66" charset="0"/>
              </a:rPr>
              <a:t>.</a:t>
            </a:r>
          </a:p>
          <a:p>
            <a:pPr>
              <a:buFont typeface="Wingdings" pitchFamily="2" charset="2"/>
              <a:buChar char="ü"/>
              <a:defRPr/>
            </a:pPr>
            <a:r>
              <a:rPr lang="el-GR" sz="3500">
                <a:solidFill>
                  <a:srgbClr val="FF0000"/>
                </a:solidFill>
                <a:latin typeface="Comic Sans MS" pitchFamily="66" charset="0"/>
              </a:rPr>
              <a:t>Έπειτα, ελέγχω</a:t>
            </a:r>
            <a:r>
              <a:rPr lang="el-GR" sz="3500" b="0">
                <a:latin typeface="Comic Sans MS" pitchFamily="66" charset="0"/>
              </a:rPr>
              <a:t> τον εαυτό μου</a:t>
            </a:r>
          </a:p>
          <a:p>
            <a:pPr>
              <a:buFont typeface="Wingdings" pitchFamily="2" charset="2"/>
              <a:buNone/>
              <a:defRPr/>
            </a:pPr>
            <a:r>
              <a:rPr lang="el-GR" sz="3500" b="0">
                <a:latin typeface="Comic Sans MS" pitchFamily="66" charset="0"/>
              </a:rPr>
              <a:t>   κατά πόσον έχω κατανοήσει </a:t>
            </a:r>
          </a:p>
          <a:p>
            <a:pPr>
              <a:buFont typeface="Wingdings" pitchFamily="2" charset="2"/>
              <a:buNone/>
              <a:defRPr/>
            </a:pPr>
            <a:r>
              <a:rPr lang="el-GR" sz="3500" b="0">
                <a:latin typeface="Comic Sans MS" pitchFamily="66" charset="0"/>
              </a:rPr>
              <a:t>   και κατακτήσει τη θεωρία. </a:t>
            </a:r>
          </a:p>
        </p:txBody>
      </p:sp>
      <p:pic>
        <p:nvPicPr>
          <p:cNvPr id="4" name="Picture 2"/>
          <p:cNvPicPr>
            <a:picLocks noChangeAspect="1" noChangeArrowheads="1"/>
          </p:cNvPicPr>
          <p:nvPr/>
        </p:nvPicPr>
        <p:blipFill>
          <a:blip r:embed="rId3">
            <a:extLst>
              <a:ext uri="{28A0092B-C50C-407E-A947-70E740481C1C}"/>
            </a:extLst>
          </a:blip>
          <a:srcRect/>
          <a:stretch>
            <a:fillRect/>
          </a:stretch>
        </p:blipFill>
        <p:spPr bwMode="auto">
          <a:xfrm>
            <a:off x="7126645" y="149854"/>
            <a:ext cx="1902787" cy="2803574"/>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3850" y="4868863"/>
            <a:ext cx="8496300" cy="18732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4400" dirty="0">
                <a:solidFill>
                  <a:srgbClr val="FF0000"/>
                </a:solidFill>
                <a:effectLst>
                  <a:outerShdw blurRad="38100" dist="38100" dir="2700000" algn="tl">
                    <a:srgbClr val="000000">
                      <a:alpha val="43137"/>
                    </a:srgbClr>
                  </a:outerShdw>
                </a:effectLst>
                <a:latin typeface="Comic Sans MS" panose="030F0702030302020204" pitchFamily="66" charset="0"/>
              </a:rPr>
              <a:t>Πώς μπορώ να ελέγξω, εάν έχω κατακτήσει τους Παράγοντες επικοινωνίας;</a:t>
            </a:r>
          </a:p>
        </p:txBody>
      </p:sp>
      <p:pic>
        <p:nvPicPr>
          <p:cNvPr id="51202" name="Picture 2" descr="Owl Teacher With Book And Teacher Owl Clipart Teacher Owl Clip Art My"/>
          <p:cNvPicPr>
            <a:picLocks noChangeAspect="1" noChangeArrowheads="1"/>
          </p:cNvPicPr>
          <p:nvPr/>
        </p:nvPicPr>
        <p:blipFill>
          <a:blip r:embed="rId2"/>
          <a:srcRect/>
          <a:stretch>
            <a:fillRect/>
          </a:stretch>
        </p:blipFill>
        <p:spPr bwMode="auto">
          <a:xfrm>
            <a:off x="3276600" y="0"/>
            <a:ext cx="3635375" cy="5100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9388" y="260350"/>
            <a:ext cx="8856662" cy="3387725"/>
          </a:xfrm>
          <a:prstGeom prst="rect">
            <a:avLst/>
          </a:prstGeom>
        </p:spPr>
        <p:txBody>
          <a:bodyPr>
            <a:spAutoFit/>
          </a:bodyPr>
          <a:lstStyle/>
          <a:p>
            <a:pPr>
              <a:defRPr/>
            </a:pPr>
            <a:r>
              <a:rPr lang="el-GR" sz="3600">
                <a:solidFill>
                  <a:srgbClr val="FF0000"/>
                </a:solidFill>
                <a:effectLst>
                  <a:outerShdw blurRad="38100" dist="38100" dir="2700000" algn="tl">
                    <a:srgbClr val="000000"/>
                  </a:outerShdw>
                </a:effectLst>
                <a:latin typeface="Comic Sans MS" pitchFamily="66" charset="0"/>
              </a:rPr>
              <a:t>Όταν είμαι σε θέση:</a:t>
            </a:r>
          </a:p>
          <a:p>
            <a:pPr>
              <a:defRPr/>
            </a:pPr>
            <a:r>
              <a:rPr lang="el-GR" sz="3600" b="0">
                <a:latin typeface="Comic Sans MS" pitchFamily="66" charset="0"/>
              </a:rPr>
              <a:t>α) να εξηγήσω σε κάποιον τι είναι οι </a:t>
            </a:r>
          </a:p>
          <a:p>
            <a:pPr>
              <a:defRPr/>
            </a:pPr>
            <a:r>
              <a:rPr lang="el-GR" sz="3600" b="0">
                <a:latin typeface="Comic Sans MS" pitchFamily="66" charset="0"/>
              </a:rPr>
              <a:t>    παράγοντες επικοινωνίας και </a:t>
            </a:r>
          </a:p>
          <a:p>
            <a:pPr>
              <a:defRPr/>
            </a:pPr>
            <a:r>
              <a:rPr lang="el-GR" sz="3600" b="0">
                <a:latin typeface="Comic Sans MS" pitchFamily="66" charset="0"/>
              </a:rPr>
              <a:t>β) όταν μπορώ να τους εφαρμόσω σε ένα </a:t>
            </a:r>
          </a:p>
          <a:p>
            <a:pPr>
              <a:defRPr/>
            </a:pPr>
            <a:r>
              <a:rPr lang="el-GR" sz="3600" b="0">
                <a:latin typeface="Comic Sans MS" pitchFamily="66" charset="0"/>
              </a:rPr>
              <a:t>    δικό μου παράδειγμα τότε τους έχω </a:t>
            </a:r>
          </a:p>
          <a:p>
            <a:pPr>
              <a:defRPr/>
            </a:pPr>
            <a:r>
              <a:rPr lang="el-GR" sz="3600" b="0">
                <a:latin typeface="Comic Sans MS" pitchFamily="66" charset="0"/>
              </a:rPr>
              <a:t>    κατακτήσει</a:t>
            </a:r>
          </a:p>
        </p:txBody>
      </p:sp>
      <p:pic>
        <p:nvPicPr>
          <p:cNvPr id="17410" name="Picture 2"/>
          <p:cNvPicPr>
            <a:picLocks noChangeAspect="1" noChangeArrowheads="1"/>
          </p:cNvPicPr>
          <p:nvPr/>
        </p:nvPicPr>
        <p:blipFill>
          <a:blip r:embed="rId2">
            <a:extLst>
              <a:ext uri="{28A0092B-C50C-407E-A947-70E740481C1C}"/>
            </a:extLst>
          </a:blip>
          <a:srcRect/>
          <a:stretch>
            <a:fillRect/>
          </a:stretch>
        </p:blipFill>
        <p:spPr bwMode="auto">
          <a:xfrm>
            <a:off x="1912198" y="3130262"/>
            <a:ext cx="5417011" cy="3719637"/>
          </a:xfrm>
          <a:prstGeom prst="ellipse">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3"/>
          </p:nvPr>
        </p:nvSpPr>
        <p:spPr>
          <a:xfrm>
            <a:off x="468313" y="115888"/>
            <a:ext cx="7924800" cy="1584325"/>
          </a:xfrm>
        </p:spPr>
        <p:txBody>
          <a:bodyPr/>
          <a:lstStyle/>
          <a:p>
            <a:pPr marL="0" indent="0" eaLnBrk="1" fontAlgn="auto" hangingPunct="1">
              <a:buFont typeface="Arial" pitchFamily="34" charset="0"/>
              <a:buNone/>
              <a:defRPr/>
            </a:pPr>
            <a:r>
              <a:rPr lang="el-GR" dirty="0" smtClean="0"/>
              <a:t>  </a:t>
            </a:r>
            <a:endParaRPr lang="el-GR" dirty="0"/>
          </a:p>
        </p:txBody>
      </p:sp>
      <p:pic>
        <p:nvPicPr>
          <p:cNvPr id="19458" name="Picture 2" descr="εκθεση Α Γυμνασιου βιβλιο μαθητη"/>
          <p:cNvPicPr>
            <a:picLocks noChangeAspect="1" noChangeArrowheads="1"/>
          </p:cNvPicPr>
          <p:nvPr/>
        </p:nvPicPr>
        <p:blipFill>
          <a:blip r:embed="rId3"/>
          <a:srcRect/>
          <a:stretch>
            <a:fillRect/>
          </a:stretch>
        </p:blipFill>
        <p:spPr bwMode="auto">
          <a:xfrm>
            <a:off x="214313" y="1268413"/>
            <a:ext cx="2676525" cy="4445000"/>
          </a:xfrm>
          <a:prstGeom prst="rect">
            <a:avLst/>
          </a:prstGeom>
          <a:noFill/>
          <a:ln w="9525">
            <a:noFill/>
            <a:miter lim="800000"/>
            <a:headEnd/>
            <a:tailEnd/>
          </a:ln>
        </p:spPr>
      </p:pic>
      <p:pic>
        <p:nvPicPr>
          <p:cNvPr id="19459" name="Picture 4" descr="Εκθεση Α Γυμνασιου Τετραδιο Εργασιων"/>
          <p:cNvPicPr>
            <a:picLocks noChangeAspect="1" noChangeArrowheads="1"/>
          </p:cNvPicPr>
          <p:nvPr/>
        </p:nvPicPr>
        <p:blipFill>
          <a:blip r:embed="rId4"/>
          <a:srcRect/>
          <a:stretch>
            <a:fillRect/>
          </a:stretch>
        </p:blipFill>
        <p:spPr bwMode="auto">
          <a:xfrm>
            <a:off x="3059113" y="1268413"/>
            <a:ext cx="2676525" cy="4445000"/>
          </a:xfrm>
          <a:prstGeom prst="rect">
            <a:avLst/>
          </a:prstGeom>
          <a:noFill/>
          <a:ln w="9525">
            <a:noFill/>
            <a:miter lim="800000"/>
            <a:headEnd/>
            <a:tailEnd/>
          </a:ln>
        </p:spPr>
      </p:pic>
      <p:pic>
        <p:nvPicPr>
          <p:cNvPr id="19460" name="Picture 6" descr="εικόνα"/>
          <p:cNvPicPr>
            <a:picLocks noChangeAspect="1" noChangeArrowheads="1"/>
          </p:cNvPicPr>
          <p:nvPr/>
        </p:nvPicPr>
        <p:blipFill>
          <a:blip r:embed="rId5"/>
          <a:srcRect/>
          <a:stretch>
            <a:fillRect/>
          </a:stretch>
        </p:blipFill>
        <p:spPr bwMode="auto">
          <a:xfrm>
            <a:off x="5872163" y="1268413"/>
            <a:ext cx="3295650" cy="4445000"/>
          </a:xfrm>
          <a:prstGeom prst="rect">
            <a:avLst/>
          </a:prstGeom>
          <a:noFill/>
          <a:ln w="9525">
            <a:noFill/>
            <a:miter lim="800000"/>
            <a:headEnd/>
            <a:tailEnd/>
          </a:ln>
        </p:spPr>
      </p:pic>
      <p:sp>
        <p:nvSpPr>
          <p:cNvPr id="2" name="TextBox 1"/>
          <p:cNvSpPr txBox="1"/>
          <p:nvPr/>
        </p:nvSpPr>
        <p:spPr>
          <a:xfrm>
            <a:off x="214313" y="260350"/>
            <a:ext cx="8678862" cy="769938"/>
          </a:xfrm>
          <a:prstGeom prst="rect">
            <a:avLst/>
          </a:prstGeom>
          <a:noFill/>
        </p:spPr>
        <p:txBody>
          <a:bodyPr>
            <a:spAutoFit/>
          </a:bodyPr>
          <a:lstStyle/>
          <a:p>
            <a:pPr algn="ctr" fontAlgn="auto">
              <a:spcBef>
                <a:spcPts val="0"/>
              </a:spcBef>
              <a:spcAft>
                <a:spcPts val="0"/>
              </a:spcAft>
              <a:defRPr/>
            </a:pPr>
            <a:r>
              <a:rPr lang="el-GR" sz="4400" dirty="0">
                <a:solidFill>
                  <a:schemeClr val="tx2"/>
                </a:solidFill>
                <a:effectLst>
                  <a:outerShdw blurRad="38100" dist="38100" dir="2700000" algn="tl">
                    <a:srgbClr val="000000">
                      <a:alpha val="43137"/>
                    </a:srgbClr>
                  </a:outerShdw>
                </a:effectLst>
                <a:latin typeface="Comic Sans MS" panose="030F0702030302020204" pitchFamily="66" charset="0"/>
                <a:cs typeface="+mn-cs"/>
              </a:rPr>
              <a:t>ΝΕΟΕΛΛΗΝΙΚΗ  ΓΛΩΣΣΑ </a:t>
            </a:r>
          </a:p>
        </p:txBody>
      </p:sp>
      <p:sp>
        <p:nvSpPr>
          <p:cNvPr id="13" name="TextBox 12"/>
          <p:cNvSpPr txBox="1"/>
          <p:nvPr/>
        </p:nvSpPr>
        <p:spPr>
          <a:xfrm>
            <a:off x="214313" y="5876925"/>
            <a:ext cx="8678862" cy="769938"/>
          </a:xfrm>
          <a:prstGeom prst="rect">
            <a:avLst/>
          </a:prstGeom>
          <a:noFill/>
        </p:spPr>
        <p:txBody>
          <a:bodyPr>
            <a:spAutoFit/>
          </a:bodyPr>
          <a:lstStyle/>
          <a:p>
            <a:pPr algn="ctr" fontAlgn="auto">
              <a:spcBef>
                <a:spcPts val="0"/>
              </a:spcBef>
              <a:spcAft>
                <a:spcPts val="0"/>
              </a:spcAft>
              <a:defRPr/>
            </a:pPr>
            <a:r>
              <a:rPr lang="el-GR" sz="4400" dirty="0">
                <a:solidFill>
                  <a:schemeClr val="tx2"/>
                </a:solidFill>
                <a:effectLst>
                  <a:outerShdw blurRad="38100" dist="38100" dir="2700000" algn="tl">
                    <a:srgbClr val="000000">
                      <a:alpha val="43137"/>
                    </a:srgbClr>
                  </a:outerShdw>
                </a:effectLst>
                <a:latin typeface="Comic Sans MS" panose="030F0702030302020204" pitchFamily="66" charset="0"/>
                <a:cs typeface="+mn-cs"/>
              </a:rPr>
              <a:t>3 φορές τη βδομάδα</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extLst>
          </a:blip>
          <a:srcRect/>
          <a:stretch>
            <a:fillRect/>
          </a:stretch>
        </p:blipFill>
        <p:spPr bwMode="auto">
          <a:xfrm>
            <a:off x="3419872" y="1192791"/>
            <a:ext cx="5227589" cy="55610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3250" name="Picture 2" descr="Owl Teacher With Book And Teacher Owl Clipart Teacher Owl Clip Art My"/>
          <p:cNvPicPr>
            <a:picLocks noChangeAspect="1" noChangeArrowheads="1"/>
          </p:cNvPicPr>
          <p:nvPr/>
        </p:nvPicPr>
        <p:blipFill>
          <a:blip r:embed="rId3"/>
          <a:srcRect/>
          <a:stretch>
            <a:fillRect/>
          </a:stretch>
        </p:blipFill>
        <p:spPr bwMode="auto">
          <a:xfrm>
            <a:off x="755650" y="1155700"/>
            <a:ext cx="2008188" cy="2817813"/>
          </a:xfrm>
          <a:prstGeom prst="rect">
            <a:avLst/>
          </a:prstGeom>
          <a:noFill/>
          <a:ln w="9525">
            <a:noFill/>
            <a:miter lim="800000"/>
            <a:headEnd/>
            <a:tailEnd/>
          </a:ln>
        </p:spPr>
      </p:pic>
      <p:sp>
        <p:nvSpPr>
          <p:cNvPr id="53251" name="TextBox 4"/>
          <p:cNvSpPr txBox="1">
            <a:spLocks noChangeArrowheads="1"/>
          </p:cNvSpPr>
          <p:nvPr/>
        </p:nvSpPr>
        <p:spPr bwMode="auto">
          <a:xfrm>
            <a:off x="179388" y="3644900"/>
            <a:ext cx="3455987" cy="3108325"/>
          </a:xfrm>
          <a:prstGeom prst="rect">
            <a:avLst/>
          </a:prstGeom>
          <a:noFill/>
          <a:ln w="9525">
            <a:noFill/>
            <a:miter lim="800000"/>
            <a:headEnd/>
            <a:tailEnd/>
          </a:ln>
        </p:spPr>
        <p:txBody>
          <a:bodyPr>
            <a:spAutoFit/>
          </a:bodyPr>
          <a:lstStyle/>
          <a:p>
            <a:r>
              <a:rPr lang="el-GR" sz="2800" b="0">
                <a:latin typeface="Comic Sans MS" pitchFamily="66" charset="0"/>
              </a:rPr>
              <a:t>Βρίσκω μια οποιαδήποτε επικοινωνιακή περίσταση και αναζητώ το επικοινωνιακό πλαίσιο.</a:t>
            </a:r>
          </a:p>
        </p:txBody>
      </p:sp>
      <p:sp>
        <p:nvSpPr>
          <p:cNvPr id="53252" name="Ορθογώνιο 5"/>
          <p:cNvSpPr>
            <a:spLocks noChangeArrowheads="1"/>
          </p:cNvSpPr>
          <p:nvPr/>
        </p:nvSpPr>
        <p:spPr bwMode="auto">
          <a:xfrm>
            <a:off x="401638" y="134938"/>
            <a:ext cx="8494712" cy="954087"/>
          </a:xfrm>
          <a:prstGeom prst="rect">
            <a:avLst/>
          </a:prstGeom>
          <a:noFill/>
          <a:ln w="9525">
            <a:noFill/>
            <a:miter lim="800000"/>
            <a:headEnd/>
            <a:tailEnd/>
          </a:ln>
        </p:spPr>
        <p:txBody>
          <a:bodyPr wrap="none">
            <a:spAutoFit/>
          </a:bodyPr>
          <a:lstStyle/>
          <a:p>
            <a:pPr algn="ctr"/>
            <a:r>
              <a:rPr lang="el-GR" sz="2800" u="sng">
                <a:solidFill>
                  <a:srgbClr val="FF0000"/>
                </a:solidFill>
                <a:latin typeface="Comic Sans MS" pitchFamily="66" charset="0"/>
              </a:rPr>
              <a:t>Παράδειγμα εφαρμογής της διδαχθείσας θεωρίας </a:t>
            </a:r>
          </a:p>
          <a:p>
            <a:pPr algn="ctr"/>
            <a:r>
              <a:rPr lang="el-GR" sz="2800" u="sng">
                <a:solidFill>
                  <a:srgbClr val="FF0000"/>
                </a:solidFill>
                <a:latin typeface="Comic Sans MS" pitchFamily="66" charset="0"/>
              </a:rPr>
              <a:t>σε ένα αδίδακτο κείμενο</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775" y="115888"/>
            <a:ext cx="8640763" cy="1800225"/>
          </a:xfrm>
          <a:prstGeom prst="rect">
            <a:avLst/>
          </a:prstGeom>
          <a:solidFill>
            <a:srgbClr val="FFC000"/>
          </a:solidFill>
        </p:spPr>
        <p:txBody>
          <a:bodyPr>
            <a:spAutoFit/>
          </a:bodyPr>
          <a:lstStyle/>
          <a:p>
            <a:pPr>
              <a:defRPr/>
            </a:pPr>
            <a:r>
              <a:rPr lang="el-GR" sz="2800">
                <a:solidFill>
                  <a:srgbClr val="FF0000"/>
                </a:solidFill>
                <a:effectLst>
                  <a:outerShdw blurRad="38100" dist="38100" dir="2700000" algn="tl">
                    <a:srgbClr val="000000"/>
                  </a:outerShdw>
                </a:effectLst>
                <a:latin typeface="Comic Sans MS" pitchFamily="66" charset="0"/>
              </a:rPr>
              <a:t>Βήμα 6</a:t>
            </a:r>
            <a:r>
              <a:rPr lang="el-GR" sz="2800" baseline="30000">
                <a:solidFill>
                  <a:srgbClr val="FF0000"/>
                </a:solidFill>
                <a:effectLst>
                  <a:outerShdw blurRad="38100" dist="38100" dir="2700000" algn="tl">
                    <a:srgbClr val="000000"/>
                  </a:outerShdw>
                </a:effectLst>
                <a:latin typeface="Comic Sans MS" pitchFamily="66" charset="0"/>
              </a:rPr>
              <a:t>ο</a:t>
            </a:r>
            <a:r>
              <a:rPr lang="el-GR" sz="2800">
                <a:solidFill>
                  <a:srgbClr val="FF0000"/>
                </a:solidFill>
                <a:effectLst>
                  <a:outerShdw blurRad="38100" dist="38100" dir="2700000" algn="tl">
                    <a:srgbClr val="000000"/>
                  </a:outerShdw>
                </a:effectLst>
                <a:latin typeface="Comic Sans MS" pitchFamily="66" charset="0"/>
              </a:rPr>
              <a:t> : Λύνω την κατ’ οίκον εργασία στο τετράδιό μου. Κολλάω τυχόν φυλλάδια και τακτοποιώ βιβλίο και τετράδιο στην τσάντα μου.</a:t>
            </a:r>
          </a:p>
        </p:txBody>
      </p:sp>
      <p:pic>
        <p:nvPicPr>
          <p:cNvPr id="54274" name="Picture 2" descr="Αποτέλεσμα εικόνας για studying clipart"/>
          <p:cNvPicPr>
            <a:picLocks noChangeAspect="1" noChangeArrowheads="1"/>
          </p:cNvPicPr>
          <p:nvPr/>
        </p:nvPicPr>
        <p:blipFill>
          <a:blip r:embed="rId2"/>
          <a:srcRect/>
          <a:stretch>
            <a:fillRect/>
          </a:stretch>
        </p:blipFill>
        <p:spPr bwMode="auto">
          <a:xfrm>
            <a:off x="611188" y="1989138"/>
            <a:ext cx="3816350" cy="3714750"/>
          </a:xfrm>
          <a:prstGeom prst="rect">
            <a:avLst/>
          </a:prstGeom>
          <a:noFill/>
          <a:ln w="9525">
            <a:noFill/>
            <a:miter lim="800000"/>
            <a:headEnd/>
            <a:tailEnd/>
          </a:ln>
        </p:spPr>
      </p:pic>
      <p:pic>
        <p:nvPicPr>
          <p:cNvPr id="18437" name="Picture 5"/>
          <p:cNvPicPr>
            <a:picLocks noChangeAspect="1" noChangeArrowheads="1"/>
          </p:cNvPicPr>
          <p:nvPr/>
        </p:nvPicPr>
        <p:blipFill>
          <a:blip r:embed="rId3">
            <a:extLst>
              <a:ext uri="{28A0092B-C50C-407E-A947-70E740481C1C}"/>
            </a:extLst>
          </a:blip>
          <a:srcRect/>
          <a:stretch>
            <a:fillRect/>
          </a:stretch>
        </p:blipFill>
        <p:spPr bwMode="auto">
          <a:xfrm flipH="1">
            <a:off x="5153831" y="2187724"/>
            <a:ext cx="3479921" cy="439248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Ορθογώνιο 1"/>
          <p:cNvSpPr>
            <a:spLocks noChangeArrowheads="1"/>
          </p:cNvSpPr>
          <p:nvPr/>
        </p:nvSpPr>
        <p:spPr bwMode="auto">
          <a:xfrm>
            <a:off x="17463" y="42863"/>
            <a:ext cx="5816600" cy="7264400"/>
          </a:xfrm>
          <a:prstGeom prst="rect">
            <a:avLst/>
          </a:prstGeom>
          <a:noFill/>
          <a:ln w="9525">
            <a:noFill/>
            <a:miter lim="800000"/>
            <a:headEnd/>
            <a:tailEnd/>
          </a:ln>
        </p:spPr>
        <p:txBody>
          <a:bodyPr>
            <a:spAutoFit/>
          </a:bodyPr>
          <a:lstStyle/>
          <a:p>
            <a:r>
              <a:rPr lang="el-GR" sz="2800" b="0">
                <a:latin typeface="Comic Sans MS" pitchFamily="66" charset="0"/>
              </a:rPr>
              <a:t>Επαναλαμβάνω την ίδια απλή διαδικασία για όλα τα μαθήματα.</a:t>
            </a:r>
          </a:p>
          <a:p>
            <a:endParaRPr lang="el-GR" sz="2800" b="0">
              <a:latin typeface="Comic Sans MS" pitchFamily="66" charset="0"/>
            </a:endParaRPr>
          </a:p>
          <a:p>
            <a:r>
              <a:rPr lang="el-GR" sz="2800" b="0">
                <a:latin typeface="Comic Sans MS" pitchFamily="66" charset="0"/>
              </a:rPr>
              <a:t>Με την ολοκλήρωση και του τελευταίου μαθήματος κάνω έναν γρήγορο επανέλεγχο, για να βεβαιωθώ πως έχω βάλει τετράδια και βιβλία στη σχολική μου τσάντα και τη βάζω δίπλα από την εξώπορτα.</a:t>
            </a:r>
          </a:p>
          <a:p>
            <a:endParaRPr lang="el-GR" sz="2800" b="0">
              <a:latin typeface="Comic Sans MS" pitchFamily="66" charset="0"/>
            </a:endParaRPr>
          </a:p>
          <a:p>
            <a:r>
              <a:rPr lang="el-GR" sz="2800" b="0">
                <a:latin typeface="Comic Sans MS" pitchFamily="66" charset="0"/>
              </a:rPr>
              <a:t>Ετοιμάζω καθαρά σχολικά ρούχα για την επόμενη μέρα και είμαι πια έτοιμος/η να αξιοποιήσω όπως εγώ θέλω τον χρόνο που μου απέμεινε. </a:t>
            </a:r>
          </a:p>
          <a:p>
            <a:r>
              <a:rPr lang="el-GR" b="0">
                <a:latin typeface="Comic Sans MS" pitchFamily="66" charset="0"/>
              </a:rPr>
              <a:t> </a:t>
            </a:r>
          </a:p>
        </p:txBody>
      </p:sp>
      <p:pic>
        <p:nvPicPr>
          <p:cNvPr id="22530" name="Picture 2"/>
          <p:cNvPicPr>
            <a:picLocks noChangeAspect="1" noChangeArrowheads="1"/>
          </p:cNvPicPr>
          <p:nvPr/>
        </p:nvPicPr>
        <p:blipFill>
          <a:blip r:embed="rId2">
            <a:extLst>
              <a:ext uri="{28A0092B-C50C-407E-A947-70E740481C1C}"/>
            </a:extLst>
          </a:blip>
          <a:srcRect/>
          <a:stretch>
            <a:fillRect/>
          </a:stretch>
        </p:blipFill>
        <p:spPr bwMode="auto">
          <a:xfrm>
            <a:off x="6050145" y="211290"/>
            <a:ext cx="2676525" cy="40100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2532" name="Picture 4" descr="Αποτέλεσμα εικόνας για school uniform clipart"/>
          <p:cNvPicPr>
            <a:picLocks noChangeAspect="1" noChangeArrowheads="1"/>
          </p:cNvPicPr>
          <p:nvPr/>
        </p:nvPicPr>
        <p:blipFill>
          <a:blip r:embed="rId3">
            <a:extLst>
              <a:ext uri="{28A0092B-C50C-407E-A947-70E740481C1C}"/>
            </a:extLst>
          </a:blip>
          <a:srcRect/>
          <a:stretch>
            <a:fillRect/>
          </a:stretch>
        </p:blipFill>
        <p:spPr bwMode="auto">
          <a:xfrm>
            <a:off x="5834473" y="4410819"/>
            <a:ext cx="3107235" cy="24471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00"/>
            <a:ext cx="9144000" cy="7402513"/>
          </a:xfrm>
          <a:prstGeom prst="rect">
            <a:avLst/>
          </a:prstGeom>
          <a:noFill/>
        </p:spPr>
        <p:txBody>
          <a:bodyPr>
            <a:spAutoFit/>
          </a:bodyPr>
          <a:lstStyle/>
          <a:p>
            <a:pPr algn="ctr">
              <a:defRPr/>
            </a:pPr>
            <a:r>
              <a:rPr lang="el-GR" sz="3200">
                <a:solidFill>
                  <a:srgbClr val="FF0000"/>
                </a:solidFill>
                <a:latin typeface="Comic Sans MS" pitchFamily="66" charset="0"/>
              </a:rPr>
              <a:t>Για τη μελέτη της Λογοτεχνίας ακολουθώ τα ίδια βήματα, την ίδια πορεία.</a:t>
            </a:r>
          </a:p>
          <a:p>
            <a:pPr>
              <a:defRPr/>
            </a:pPr>
            <a:endParaRPr lang="el-GR" sz="3200" b="0">
              <a:latin typeface="Comic Sans MS" pitchFamily="66" charset="0"/>
            </a:endParaRPr>
          </a:p>
          <a:p>
            <a:pPr>
              <a:defRPr/>
            </a:pPr>
            <a:endParaRPr lang="el-GR" sz="3200" b="0">
              <a:latin typeface="Comic Sans MS" pitchFamily="66" charset="0"/>
            </a:endParaRPr>
          </a:p>
          <a:p>
            <a:pPr>
              <a:defRPr/>
            </a:pPr>
            <a:endParaRPr lang="el-GR" sz="3200" b="0">
              <a:latin typeface="Comic Sans MS" pitchFamily="66" charset="0"/>
            </a:endParaRPr>
          </a:p>
          <a:p>
            <a:pPr>
              <a:defRPr/>
            </a:pPr>
            <a:endParaRPr lang="el-GR" sz="3200" b="0">
              <a:latin typeface="Comic Sans MS" pitchFamily="66" charset="0"/>
            </a:endParaRPr>
          </a:p>
          <a:p>
            <a:pPr>
              <a:buFont typeface="Wingdings" pitchFamily="2" charset="2"/>
              <a:buChar char="q"/>
              <a:defRPr/>
            </a:pPr>
            <a:r>
              <a:rPr lang="el-GR" sz="3200">
                <a:solidFill>
                  <a:schemeClr val="tx2"/>
                </a:solidFill>
                <a:effectLst>
                  <a:outerShdw blurRad="38100" dist="38100" dir="2700000" algn="tl">
                    <a:srgbClr val="000000"/>
                  </a:outerShdw>
                </a:effectLst>
                <a:latin typeface="Comic Sans MS" pitchFamily="66" charset="0"/>
              </a:rPr>
              <a:t>συμβουλεύομαι το σημειωματάριό</a:t>
            </a:r>
            <a:r>
              <a:rPr lang="el-GR" sz="3200" b="0">
                <a:latin typeface="Comic Sans MS" pitchFamily="66" charset="0"/>
              </a:rPr>
              <a:t> </a:t>
            </a:r>
            <a:r>
              <a:rPr lang="el-GR" sz="3200">
                <a:solidFill>
                  <a:schemeClr val="tx2"/>
                </a:solidFill>
                <a:effectLst>
                  <a:outerShdw blurRad="38100" dist="38100" dir="2700000" algn="tl">
                    <a:srgbClr val="000000"/>
                  </a:outerShdw>
                </a:effectLst>
                <a:latin typeface="Comic Sans MS" pitchFamily="66" charset="0"/>
              </a:rPr>
              <a:t>μου</a:t>
            </a:r>
            <a:r>
              <a:rPr lang="el-GR" sz="3200" b="0">
                <a:latin typeface="Comic Sans MS" pitchFamily="66" charset="0"/>
              </a:rPr>
              <a:t>, για να θυμηθώ τι έχω να διαβάσω στο μάθημα της Λογοτεχνίας (π.χ. Αναφορά στον Γκρέκο) </a:t>
            </a:r>
          </a:p>
          <a:p>
            <a:pPr>
              <a:buFont typeface="Wingdings" pitchFamily="2" charset="2"/>
              <a:buChar char="q"/>
              <a:defRPr/>
            </a:pPr>
            <a:endParaRPr lang="el-GR" sz="3200" b="0">
              <a:latin typeface="Comic Sans MS" pitchFamily="66" charset="0"/>
            </a:endParaRPr>
          </a:p>
          <a:p>
            <a:pPr>
              <a:buFont typeface="Wingdings" pitchFamily="2" charset="2"/>
              <a:buChar char="q"/>
              <a:defRPr/>
            </a:pPr>
            <a:r>
              <a:rPr lang="el-GR" sz="3200" b="0">
                <a:latin typeface="Comic Sans MS" pitchFamily="66" charset="0"/>
              </a:rPr>
              <a:t>αρχίζω τη μελέτη μου: πρώτα, πρώτα </a:t>
            </a:r>
            <a:r>
              <a:rPr lang="el-GR" sz="3200">
                <a:solidFill>
                  <a:schemeClr val="tx2"/>
                </a:solidFill>
                <a:effectLst>
                  <a:outerShdw blurRad="38100" dist="38100" dir="2700000" algn="tl">
                    <a:srgbClr val="000000"/>
                  </a:outerShdw>
                </a:effectLst>
                <a:latin typeface="Comic Sans MS" pitchFamily="66" charset="0"/>
              </a:rPr>
              <a:t>μελετώ ξανά το κείμενο και μαθαίνω με δικά μου λόγια το περιεχόμενο</a:t>
            </a:r>
            <a:r>
              <a:rPr lang="el-GR" sz="3200" b="0">
                <a:latin typeface="Comic Sans MS" pitchFamily="66" charset="0"/>
              </a:rPr>
              <a:t> (την ιστορία).</a:t>
            </a:r>
          </a:p>
          <a:p>
            <a:pPr>
              <a:defRPr/>
            </a:pPr>
            <a:endParaRPr lang="el-GR" sz="3200" b="0">
              <a:latin typeface="Comic Sans MS" pitchFamily="66" charset="0"/>
            </a:endParaRPr>
          </a:p>
          <a:p>
            <a:pPr>
              <a:defRPr/>
            </a:pPr>
            <a:endParaRPr lang="el-GR" sz="3200" b="0">
              <a:latin typeface="Comic Sans MS" pitchFamily="66" charset="0"/>
            </a:endParaRPr>
          </a:p>
        </p:txBody>
      </p:sp>
      <p:pic>
        <p:nvPicPr>
          <p:cNvPr id="5" name="Picture 5" descr="Αποτέλεσμα εικόνας για steps ol clipart"/>
          <p:cNvPicPr>
            <a:picLocks noChangeAspect="1" noChangeArrowheads="1"/>
          </p:cNvPicPr>
          <p:nvPr/>
        </p:nvPicPr>
        <p:blipFill>
          <a:blip r:embed="rId2">
            <a:extLst>
              <a:ext uri="{28A0092B-C50C-407E-A947-70E740481C1C}"/>
            </a:extLst>
          </a:blip>
          <a:srcRect/>
          <a:stretch>
            <a:fillRect/>
          </a:stretch>
        </p:blipFill>
        <p:spPr bwMode="auto">
          <a:xfrm>
            <a:off x="3491880" y="1052736"/>
            <a:ext cx="1878255" cy="2022340"/>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Box 1"/>
          <p:cNvSpPr txBox="1">
            <a:spLocks noChangeArrowheads="1"/>
          </p:cNvSpPr>
          <p:nvPr/>
        </p:nvSpPr>
        <p:spPr bwMode="auto">
          <a:xfrm>
            <a:off x="249238" y="115888"/>
            <a:ext cx="8640762" cy="3990975"/>
          </a:xfrm>
          <a:prstGeom prst="rect">
            <a:avLst/>
          </a:prstGeom>
          <a:noFill/>
          <a:ln w="9525">
            <a:noFill/>
            <a:miter lim="800000"/>
            <a:headEnd/>
            <a:tailEnd/>
          </a:ln>
        </p:spPr>
        <p:txBody>
          <a:bodyPr>
            <a:spAutoFit/>
          </a:bodyPr>
          <a:lstStyle/>
          <a:p>
            <a:pPr>
              <a:defRPr/>
            </a:pPr>
            <a:r>
              <a:rPr lang="el-GR" sz="3200" b="0">
                <a:latin typeface="Comic Sans MS" pitchFamily="66" charset="0"/>
              </a:rPr>
              <a:t>Στη συνέχεια </a:t>
            </a:r>
            <a:r>
              <a:rPr lang="el-GR" sz="3200">
                <a:solidFill>
                  <a:schemeClr val="tx2"/>
                </a:solidFill>
                <a:effectLst>
                  <a:outerShdw blurRad="38100" dist="38100" dir="2700000" algn="tl">
                    <a:srgbClr val="000000"/>
                  </a:outerShdw>
                </a:effectLst>
                <a:latin typeface="Comic Sans MS" pitchFamily="66" charset="0"/>
              </a:rPr>
              <a:t>μελετώ:</a:t>
            </a:r>
          </a:p>
          <a:p>
            <a:pPr>
              <a:defRPr/>
            </a:pPr>
            <a:r>
              <a:rPr lang="el-GR" sz="3200" b="0">
                <a:latin typeface="Comic Sans MS" pitchFamily="66" charset="0"/>
              </a:rPr>
              <a:t>α) τις </a:t>
            </a:r>
            <a:r>
              <a:rPr lang="el-GR" sz="3200">
                <a:solidFill>
                  <a:schemeClr val="tx2"/>
                </a:solidFill>
                <a:effectLst>
                  <a:outerShdw blurRad="38100" dist="38100" dir="2700000" algn="tl">
                    <a:srgbClr val="000000"/>
                  </a:outerShdw>
                </a:effectLst>
                <a:latin typeface="Comic Sans MS" pitchFamily="66" charset="0"/>
              </a:rPr>
              <a:t>σημειώσεις που κράτησα πάνω</a:t>
            </a:r>
          </a:p>
          <a:p>
            <a:pPr>
              <a:defRPr/>
            </a:pPr>
            <a:r>
              <a:rPr lang="el-GR" sz="3200">
                <a:solidFill>
                  <a:schemeClr val="tx2"/>
                </a:solidFill>
                <a:effectLst>
                  <a:outerShdw blurRad="38100" dist="38100" dir="2700000" algn="tl">
                    <a:srgbClr val="000000"/>
                  </a:outerShdw>
                </a:effectLst>
                <a:latin typeface="Comic Sans MS" pitchFamily="66" charset="0"/>
              </a:rPr>
              <a:t>   στο βιβλίο</a:t>
            </a:r>
            <a:r>
              <a:rPr lang="el-GR" sz="3200" b="0">
                <a:latin typeface="Comic Sans MS" pitchFamily="66" charset="0"/>
              </a:rPr>
              <a:t> (υπογραμμίσεις, άγνωστες </a:t>
            </a:r>
          </a:p>
          <a:p>
            <a:pPr>
              <a:defRPr/>
            </a:pPr>
            <a:r>
              <a:rPr lang="el-GR" sz="3200" b="0">
                <a:latin typeface="Comic Sans MS" pitchFamily="66" charset="0"/>
              </a:rPr>
              <a:t>    λέξεις, λέξεις-κλειδιά, κύρια σημεία)</a:t>
            </a:r>
          </a:p>
          <a:p>
            <a:pPr>
              <a:defRPr/>
            </a:pPr>
            <a:r>
              <a:rPr lang="el-GR" sz="3200" b="0">
                <a:latin typeface="Comic Sans MS" pitchFamily="66" charset="0"/>
              </a:rPr>
              <a:t>β) </a:t>
            </a:r>
            <a:r>
              <a:rPr lang="el-GR" sz="3200">
                <a:solidFill>
                  <a:schemeClr val="tx2"/>
                </a:solidFill>
                <a:effectLst>
                  <a:outerShdw blurRad="38100" dist="38100" dir="2700000" algn="tl">
                    <a:srgbClr val="000000"/>
                  </a:outerShdw>
                </a:effectLst>
                <a:latin typeface="Comic Sans MS" pitchFamily="66" charset="0"/>
              </a:rPr>
              <a:t>τις σημειώσεις</a:t>
            </a:r>
            <a:r>
              <a:rPr lang="el-GR" sz="3200" b="0">
                <a:latin typeface="Comic Sans MS" pitchFamily="66" charset="0"/>
              </a:rPr>
              <a:t> του καθηγητή από το   </a:t>
            </a:r>
          </a:p>
          <a:p>
            <a:pPr>
              <a:defRPr/>
            </a:pPr>
            <a:r>
              <a:rPr lang="el-GR" sz="3200" b="0">
                <a:latin typeface="Comic Sans MS" pitchFamily="66" charset="0"/>
              </a:rPr>
              <a:t>    </a:t>
            </a:r>
            <a:r>
              <a:rPr lang="el-GR" sz="3200">
                <a:solidFill>
                  <a:schemeClr val="tx2"/>
                </a:solidFill>
                <a:effectLst>
                  <a:outerShdw blurRad="38100" dist="38100" dir="2700000" algn="tl">
                    <a:srgbClr val="000000"/>
                  </a:outerShdw>
                </a:effectLst>
                <a:latin typeface="Comic Sans MS" pitchFamily="66" charset="0"/>
              </a:rPr>
              <a:t>τετράδιο ή το φύλλο εργασίας</a:t>
            </a:r>
          </a:p>
          <a:p>
            <a:pPr>
              <a:defRPr/>
            </a:pPr>
            <a:endParaRPr lang="el-GR" sz="3200">
              <a:solidFill>
                <a:schemeClr val="tx2"/>
              </a:solidFill>
              <a:effectLst>
                <a:outerShdw blurRad="38100" dist="38100" dir="2700000" algn="tl">
                  <a:srgbClr val="000000"/>
                </a:outerShdw>
              </a:effectLst>
              <a:latin typeface="Comic Sans MS" pitchFamily="66" charset="0"/>
            </a:endParaRPr>
          </a:p>
          <a:p>
            <a:pPr>
              <a:defRPr/>
            </a:pPr>
            <a:endParaRPr lang="el-GR" sz="3200" b="0">
              <a:latin typeface="Comic Sans MS" pitchFamily="66" charset="0"/>
            </a:endParaRPr>
          </a:p>
        </p:txBody>
      </p:sp>
      <p:pic>
        <p:nvPicPr>
          <p:cNvPr id="3" name="Picture 2" descr="http://www.schools.ac.cy/eyliko/mesi/Themata/logotechnia/images/logos_psichis_mathiti.gif"/>
          <p:cNvPicPr>
            <a:picLocks noChangeAspect="1" noChangeArrowheads="1"/>
          </p:cNvPicPr>
          <p:nvPr/>
        </p:nvPicPr>
        <p:blipFill>
          <a:blip r:embed="rId2">
            <a:extLst>
              <a:ext uri="{28A0092B-C50C-407E-A947-70E740481C1C}"/>
            </a:extLst>
          </a:blip>
          <a:srcRect/>
          <a:stretch>
            <a:fillRect/>
          </a:stretch>
        </p:blipFill>
        <p:spPr bwMode="auto">
          <a:xfrm>
            <a:off x="7642624" y="337577"/>
            <a:ext cx="1497460" cy="1684328"/>
          </a:xfrm>
          <a:prstGeom prst="rect">
            <a:avLst/>
          </a:prstGeom>
          <a:ln>
            <a:noFill/>
          </a:ln>
          <a:effectLst>
            <a:softEdge rad="112500"/>
          </a:effectLst>
          <a:extLst>
            <a:ext uri="{909E8E84-426E-40DD-AFC4-6F175D3DCCD1}"/>
          </a:extLst>
        </p:spPr>
      </p:pic>
      <p:pic>
        <p:nvPicPr>
          <p:cNvPr id="4" name="Picture 3"/>
          <p:cNvPicPr>
            <a:picLocks noChangeAspect="1" noChangeArrowheads="1"/>
          </p:cNvPicPr>
          <p:nvPr/>
        </p:nvPicPr>
        <p:blipFill>
          <a:blip r:embed="rId3">
            <a:extLst>
              <a:ext uri="{28A0092B-C50C-407E-A947-70E740481C1C}"/>
            </a:extLst>
          </a:blip>
          <a:srcRect/>
          <a:stretch>
            <a:fillRect/>
          </a:stretch>
        </p:blipFill>
        <p:spPr bwMode="auto">
          <a:xfrm>
            <a:off x="7481320" y="3290789"/>
            <a:ext cx="1658265" cy="2119388"/>
          </a:xfrm>
          <a:prstGeom prst="rect">
            <a:avLst/>
          </a:prstGeom>
          <a:ln>
            <a:noFill/>
          </a:ln>
          <a:effectLst>
            <a:softEdge rad="112500"/>
          </a:effectLst>
          <a:extLst/>
        </p:spPr>
      </p:pic>
      <p:sp>
        <p:nvSpPr>
          <p:cNvPr id="73732" name="Ορθογώνιο 4"/>
          <p:cNvSpPr>
            <a:spLocks noChangeArrowheads="1"/>
          </p:cNvSpPr>
          <p:nvPr/>
        </p:nvSpPr>
        <p:spPr bwMode="auto">
          <a:xfrm>
            <a:off x="249238" y="3668713"/>
            <a:ext cx="7632700" cy="2041525"/>
          </a:xfrm>
          <a:prstGeom prst="rect">
            <a:avLst/>
          </a:prstGeom>
          <a:noFill/>
          <a:ln w="9525">
            <a:noFill/>
            <a:miter lim="800000"/>
            <a:headEnd/>
            <a:tailEnd/>
          </a:ln>
        </p:spPr>
        <p:txBody>
          <a:bodyPr>
            <a:spAutoFit/>
          </a:bodyPr>
          <a:lstStyle/>
          <a:p>
            <a:pPr marL="457200" indent="-457200">
              <a:buFont typeface="Wingdings" pitchFamily="2" charset="2"/>
              <a:buChar char="q"/>
              <a:defRPr/>
            </a:pPr>
            <a:r>
              <a:rPr lang="el-GR" sz="3200">
                <a:solidFill>
                  <a:schemeClr val="tx2"/>
                </a:solidFill>
                <a:effectLst>
                  <a:outerShdw blurRad="38100" dist="38100" dir="2700000" algn="tl">
                    <a:srgbClr val="000000"/>
                  </a:outerShdw>
                </a:effectLst>
                <a:latin typeface="Comic Sans MS" pitchFamily="66" charset="0"/>
              </a:rPr>
              <a:t>επαναλαμβάνω, εξηγώ </a:t>
            </a:r>
            <a:r>
              <a:rPr lang="el-GR" sz="3200" b="0">
                <a:latin typeface="Comic Sans MS" pitchFamily="66" charset="0"/>
              </a:rPr>
              <a:t>με δικά μου λόγια όσα έχω μελετήσει</a:t>
            </a:r>
          </a:p>
          <a:p>
            <a:pPr marL="457200" indent="-457200">
              <a:buFont typeface="Wingdings" pitchFamily="2" charset="2"/>
              <a:buChar char="q"/>
              <a:defRPr/>
            </a:pPr>
            <a:endParaRPr lang="el-GR" sz="3200" b="0">
              <a:latin typeface="Comic Sans MS" pitchFamily="66" charset="0"/>
            </a:endParaRPr>
          </a:p>
          <a:p>
            <a:pPr marL="457200" indent="-457200">
              <a:buFont typeface="Wingdings" pitchFamily="2" charset="2"/>
              <a:buChar char="q"/>
              <a:defRPr/>
            </a:pPr>
            <a:r>
              <a:rPr lang="el-GR" sz="3200">
                <a:solidFill>
                  <a:schemeClr val="tx2"/>
                </a:solidFill>
                <a:effectLst>
                  <a:outerShdw blurRad="38100" dist="38100" dir="2700000" algn="tl">
                    <a:srgbClr val="000000"/>
                  </a:outerShdw>
                </a:effectLst>
                <a:latin typeface="Comic Sans MS" pitchFamily="66" charset="0"/>
              </a:rPr>
              <a:t>λύνω</a:t>
            </a:r>
            <a:r>
              <a:rPr lang="el-GR" sz="3200" b="0">
                <a:latin typeface="Comic Sans MS" pitchFamily="66" charset="0"/>
              </a:rPr>
              <a:t> </a:t>
            </a:r>
            <a:r>
              <a:rPr lang="el-GR" sz="3200">
                <a:solidFill>
                  <a:schemeClr val="tx2"/>
                </a:solidFill>
                <a:effectLst>
                  <a:outerShdw blurRad="38100" dist="38100" dir="2700000" algn="tl">
                    <a:srgbClr val="000000"/>
                  </a:outerShdw>
                </a:effectLst>
                <a:latin typeface="Comic Sans MS" pitchFamily="66" charset="0"/>
              </a:rPr>
              <a:t>την κατ’ οίκον εργασία</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p:cNvPicPr>
            <a:picLocks noChangeAspect="1" noChangeArrowheads="1"/>
          </p:cNvPicPr>
          <p:nvPr/>
        </p:nvPicPr>
        <p:blipFill>
          <a:blip r:embed="rId2"/>
          <a:srcRect/>
          <a:stretch>
            <a:fillRect/>
          </a:stretch>
        </p:blipFill>
        <p:spPr bwMode="auto">
          <a:xfrm>
            <a:off x="323850" y="981075"/>
            <a:ext cx="8640763" cy="5451475"/>
          </a:xfrm>
          <a:prstGeom prst="rect">
            <a:avLst/>
          </a:prstGeom>
          <a:noFill/>
          <a:ln w="9525">
            <a:noFill/>
            <a:miter lim="800000"/>
            <a:headEnd/>
            <a:tailEnd/>
          </a:ln>
        </p:spPr>
      </p:pic>
      <p:sp>
        <p:nvSpPr>
          <p:cNvPr id="97285" name="Rectangle 5"/>
          <p:cNvSpPr>
            <a:spLocks noChangeArrowheads="1"/>
          </p:cNvSpPr>
          <p:nvPr/>
        </p:nvSpPr>
        <p:spPr bwMode="auto">
          <a:xfrm>
            <a:off x="827088" y="115888"/>
            <a:ext cx="7632700" cy="641350"/>
          </a:xfrm>
          <a:prstGeom prst="rect">
            <a:avLst/>
          </a:prstGeom>
          <a:noFill/>
          <a:ln w="9525">
            <a:noFill/>
            <a:miter lim="800000"/>
            <a:headEnd/>
            <a:tailEnd/>
          </a:ln>
          <a:effectLst/>
        </p:spPr>
        <p:txBody>
          <a:bodyPr>
            <a:spAutoFit/>
          </a:bodyPr>
          <a:lstStyle/>
          <a:p>
            <a:pPr algn="ctr">
              <a:defRPr/>
            </a:pPr>
            <a:r>
              <a:rPr lang="el-GR" sz="3600" u="sng">
                <a:solidFill>
                  <a:srgbClr val="FF0000"/>
                </a:solidFill>
                <a:effectLst>
                  <a:outerShdw blurRad="38100" dist="38100" dir="2700000" algn="tl">
                    <a:srgbClr val="000000"/>
                  </a:outerShdw>
                </a:effectLst>
              </a:rPr>
              <a:t>Παράδειγμα φύλλου εργασίας</a:t>
            </a:r>
            <a:r>
              <a:rPr lang="el-GR" u="sng">
                <a:solidFill>
                  <a:srgbClr val="FF0000"/>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549275"/>
            <a:ext cx="8642350" cy="3990975"/>
          </a:xfrm>
          <a:prstGeom prst="rect">
            <a:avLst/>
          </a:prstGeom>
          <a:noFill/>
        </p:spPr>
        <p:txBody>
          <a:bodyPr>
            <a:spAutoFit/>
          </a:bodyPr>
          <a:lstStyle/>
          <a:p>
            <a:pPr algn="ctr" fontAlgn="auto">
              <a:spcBef>
                <a:spcPts val="0"/>
              </a:spcBef>
              <a:spcAft>
                <a:spcPts val="0"/>
              </a:spcAft>
              <a:defRPr/>
            </a:pPr>
            <a:r>
              <a:rPr lang="el-GR" sz="3200" u="sng"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Παράδειγμα ενός τέτοιου </a:t>
            </a:r>
          </a:p>
          <a:p>
            <a:pPr algn="ctr" fontAlgn="auto">
              <a:spcBef>
                <a:spcPts val="0"/>
              </a:spcBef>
              <a:spcAft>
                <a:spcPts val="0"/>
              </a:spcAft>
              <a:defRPr/>
            </a:pPr>
            <a:r>
              <a:rPr lang="el-GR" sz="3200" u="sng"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διδαγμένου ερωτήματος</a:t>
            </a:r>
          </a:p>
          <a:p>
            <a:pPr fontAlgn="auto">
              <a:spcBef>
                <a:spcPts val="0"/>
              </a:spcBef>
              <a:spcAft>
                <a:spcPts val="0"/>
              </a:spcAft>
              <a:defRPr/>
            </a:pPr>
            <a:r>
              <a:rPr lang="el-GR" sz="3200" b="0" dirty="0">
                <a:latin typeface="Comic Sans MS" panose="030F0702030302020204" pitchFamily="66" charset="0"/>
                <a:cs typeface="+mn-cs"/>
              </a:rPr>
              <a:t> </a:t>
            </a:r>
          </a:p>
          <a:p>
            <a:pPr fontAlgn="auto">
              <a:spcBef>
                <a:spcPts val="0"/>
              </a:spcBef>
              <a:spcAft>
                <a:spcPts val="0"/>
              </a:spcAft>
              <a:defRPr/>
            </a:pPr>
            <a:r>
              <a:rPr lang="el-GR" sz="3200" b="0" dirty="0">
                <a:latin typeface="Comic Sans MS" panose="030F0702030302020204" pitchFamily="66" charset="0"/>
                <a:cs typeface="+mn-cs"/>
              </a:rPr>
              <a:t>Να χαρακτηρίσεις τον δάσκαλο της Γ΄ τάξης του Δημοτικού του Νίκου Καζαντζάκη από το απόσπασμα «Αναφορά στον Γκρέκο».</a:t>
            </a:r>
          </a:p>
          <a:p>
            <a:pPr fontAlgn="auto">
              <a:spcBef>
                <a:spcPts val="0"/>
              </a:spcBef>
              <a:spcAft>
                <a:spcPts val="0"/>
              </a:spcAft>
              <a:defRPr/>
            </a:pPr>
            <a:endParaRPr lang="el-GR" sz="3200" b="0" dirty="0">
              <a:latin typeface="Comic Sans MS" panose="030F0702030302020204" pitchFamily="66" charset="0"/>
              <a:cs typeface="+mn-cs"/>
            </a:endParaRPr>
          </a:p>
          <a:p>
            <a:pPr fontAlgn="auto">
              <a:spcBef>
                <a:spcPts val="0"/>
              </a:spcBef>
              <a:spcAft>
                <a:spcPts val="0"/>
              </a:spcAft>
              <a:defRPr/>
            </a:pPr>
            <a:endParaRPr lang="el-GR" sz="3200" b="0" dirty="0">
              <a:latin typeface="Comic Sans MS" panose="030F0702030302020204" pitchFamily="66" charset="0"/>
              <a:cs typeface="+mn-cs"/>
            </a:endParaRPr>
          </a:p>
        </p:txBody>
      </p:sp>
      <p:pic>
        <p:nvPicPr>
          <p:cNvPr id="59394" name="Picture 2" descr="Owl Teacher With Book And Teacher Owl Clipart Teacher Owl Clip Art My"/>
          <p:cNvPicPr>
            <a:picLocks noChangeAspect="1" noChangeArrowheads="1"/>
          </p:cNvPicPr>
          <p:nvPr/>
        </p:nvPicPr>
        <p:blipFill>
          <a:blip r:embed="rId2"/>
          <a:srcRect/>
          <a:stretch>
            <a:fillRect/>
          </a:stretch>
        </p:blipFill>
        <p:spPr bwMode="auto">
          <a:xfrm>
            <a:off x="684213" y="3716338"/>
            <a:ext cx="2006600" cy="281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60350"/>
            <a:ext cx="8640763" cy="6915150"/>
          </a:xfrm>
          <a:prstGeom prst="rect">
            <a:avLst/>
          </a:prstGeom>
          <a:noFill/>
        </p:spPr>
        <p:txBody>
          <a:bodyPr>
            <a:spAutoFit/>
          </a:bodyPr>
          <a:lstStyle/>
          <a:p>
            <a:pPr algn="ctr">
              <a:defRPr/>
            </a:pPr>
            <a:r>
              <a:rPr lang="el-GR" sz="3200" u="sng">
                <a:solidFill>
                  <a:srgbClr val="FF0000"/>
                </a:solidFill>
                <a:effectLst>
                  <a:outerShdw blurRad="38100" dist="38100" dir="2700000" algn="tl">
                    <a:srgbClr val="000000"/>
                  </a:outerShdw>
                </a:effectLst>
                <a:latin typeface="Comic Sans MS" pitchFamily="66" charset="0"/>
              </a:rPr>
              <a:t>Διδασκαλία ερωτήματος </a:t>
            </a:r>
          </a:p>
          <a:p>
            <a:pPr>
              <a:defRPr/>
            </a:pPr>
            <a:endParaRPr lang="el-GR" sz="3200" b="0">
              <a:latin typeface="Comic Sans MS" pitchFamily="66" charset="0"/>
            </a:endParaRPr>
          </a:p>
          <a:p>
            <a:pPr>
              <a:buFont typeface="Wingdings" pitchFamily="2" charset="2"/>
              <a:buChar char="ü"/>
              <a:defRPr/>
            </a:pPr>
            <a:r>
              <a:rPr lang="el-GR" sz="3200" b="0">
                <a:latin typeface="Comic Sans MS" pitchFamily="66" charset="0"/>
              </a:rPr>
              <a:t>επεξήγηση της φράσης «χαρακτηρισμός </a:t>
            </a:r>
          </a:p>
          <a:p>
            <a:pPr>
              <a:buFont typeface="Wingdings" pitchFamily="2" charset="2"/>
              <a:buNone/>
              <a:defRPr/>
            </a:pPr>
            <a:r>
              <a:rPr lang="el-GR" sz="3200" b="0">
                <a:latin typeface="Comic Sans MS" pitchFamily="66" charset="0"/>
              </a:rPr>
              <a:t>   προσώπου»</a:t>
            </a:r>
          </a:p>
          <a:p>
            <a:pPr>
              <a:buFont typeface="Wingdings" pitchFamily="2" charset="2"/>
              <a:buChar char="ü"/>
              <a:defRPr/>
            </a:pPr>
            <a:r>
              <a:rPr lang="el-GR" sz="3200" b="0">
                <a:latin typeface="Comic Sans MS" pitchFamily="66" charset="0"/>
              </a:rPr>
              <a:t>κατάκτηση της στρατηγικής για τον  </a:t>
            </a:r>
          </a:p>
          <a:p>
            <a:pPr>
              <a:buFont typeface="Wingdings" pitchFamily="2" charset="2"/>
              <a:buNone/>
              <a:defRPr/>
            </a:pPr>
            <a:r>
              <a:rPr lang="el-GR" sz="3200" b="0">
                <a:latin typeface="Comic Sans MS" pitchFamily="66" charset="0"/>
              </a:rPr>
              <a:t>   χαρακτηρισμό ενός ήρωα</a:t>
            </a:r>
          </a:p>
          <a:p>
            <a:pPr>
              <a:buFont typeface="Wingdings" pitchFamily="2" charset="2"/>
              <a:buChar char="ü"/>
              <a:defRPr/>
            </a:pPr>
            <a:r>
              <a:rPr lang="el-GR" sz="3200" b="0">
                <a:latin typeface="Comic Sans MS" pitchFamily="66" charset="0"/>
              </a:rPr>
              <a:t>εφαρμογή της στρατηγικής στο διδαγμένο </a:t>
            </a:r>
          </a:p>
          <a:p>
            <a:pPr>
              <a:buFont typeface="Wingdings" pitchFamily="2" charset="2"/>
              <a:buNone/>
              <a:defRPr/>
            </a:pPr>
            <a:r>
              <a:rPr lang="el-GR" sz="3200" b="0">
                <a:latin typeface="Comic Sans MS" pitchFamily="66" charset="0"/>
              </a:rPr>
              <a:t>   κείμενο με τη συμπλήρωση στο φύλλο </a:t>
            </a:r>
          </a:p>
          <a:p>
            <a:pPr>
              <a:buFont typeface="Wingdings" pitchFamily="2" charset="2"/>
              <a:buNone/>
              <a:defRPr/>
            </a:pPr>
            <a:r>
              <a:rPr lang="el-GR" sz="3200" b="0">
                <a:latin typeface="Comic Sans MS" pitchFamily="66" charset="0"/>
              </a:rPr>
              <a:t>   εργασίας της εν λόγω εργασίας</a:t>
            </a:r>
          </a:p>
          <a:p>
            <a:pPr>
              <a:buFont typeface="Wingdings" pitchFamily="2" charset="2"/>
              <a:buChar char="ü"/>
              <a:defRPr/>
            </a:pPr>
            <a:r>
              <a:rPr lang="el-GR" sz="3200" b="0">
                <a:latin typeface="Comic Sans MS" pitchFamily="66" charset="0"/>
              </a:rPr>
              <a:t>ανάθεση ως κατ’ οίκον εργασίας τον </a:t>
            </a:r>
          </a:p>
          <a:p>
            <a:pPr>
              <a:buFont typeface="Wingdings" pitchFamily="2" charset="2"/>
              <a:buNone/>
              <a:defRPr/>
            </a:pPr>
            <a:r>
              <a:rPr lang="el-GR" sz="3200" b="0">
                <a:latin typeface="Comic Sans MS" pitchFamily="66" charset="0"/>
              </a:rPr>
              <a:t>   χαρακτηρισμό ενός άλλου ήρωα του </a:t>
            </a:r>
          </a:p>
          <a:p>
            <a:pPr>
              <a:buFont typeface="Wingdings" pitchFamily="2" charset="2"/>
              <a:buNone/>
              <a:defRPr/>
            </a:pPr>
            <a:r>
              <a:rPr lang="el-GR" sz="3200" b="0">
                <a:latin typeface="Comic Sans MS" pitchFamily="66" charset="0"/>
              </a:rPr>
              <a:t>  διδαγμένου κειμένου</a:t>
            </a:r>
          </a:p>
          <a:p>
            <a:pPr>
              <a:defRPr/>
            </a:pPr>
            <a:endParaRPr lang="el-GR" sz="3200" b="0">
              <a:latin typeface="Comic Sans MS" pitchFamily="66" charset="0"/>
            </a:endParaRPr>
          </a:p>
          <a:p>
            <a:pPr>
              <a:defRPr/>
            </a:pPr>
            <a:endParaRPr lang="el-GR" sz="3200" b="0">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1"/>
          <p:cNvSpPr txBox="1">
            <a:spLocks noChangeArrowheads="1"/>
          </p:cNvSpPr>
          <p:nvPr/>
        </p:nvSpPr>
        <p:spPr bwMode="auto">
          <a:xfrm>
            <a:off x="107950" y="363538"/>
            <a:ext cx="8640763" cy="5940425"/>
          </a:xfrm>
          <a:prstGeom prst="rect">
            <a:avLst/>
          </a:prstGeom>
          <a:noFill/>
          <a:ln w="9525">
            <a:noFill/>
            <a:miter lim="800000"/>
            <a:headEnd/>
            <a:tailEnd/>
          </a:ln>
        </p:spPr>
        <p:txBody>
          <a:bodyPr>
            <a:spAutoFit/>
          </a:bodyPr>
          <a:lstStyle/>
          <a:p>
            <a:r>
              <a:rPr lang="el-GR" sz="3200" b="0">
                <a:latin typeface="Comic Sans MS" pitchFamily="66" charset="0"/>
              </a:rPr>
              <a:t>Εννοείται ότι ο καθηγητής αναμένει                     από τον μαθητή του στην προφορική                εξέταση του επόμενου μαθήματος:</a:t>
            </a:r>
          </a:p>
          <a:p>
            <a:endParaRPr lang="el-GR" sz="3200" b="0">
              <a:latin typeface="Comic Sans MS" pitchFamily="66" charset="0"/>
            </a:endParaRPr>
          </a:p>
          <a:p>
            <a:r>
              <a:rPr lang="el-GR" sz="3200" b="0">
                <a:latin typeface="Comic Sans MS" pitchFamily="66" charset="0"/>
              </a:rPr>
              <a:t>α) να μπορεί να χαρακτηρίσει τα πρόσωπα </a:t>
            </a:r>
          </a:p>
          <a:p>
            <a:r>
              <a:rPr lang="el-GR" sz="3200" b="0">
                <a:latin typeface="Comic Sans MS" pitchFamily="66" charset="0"/>
              </a:rPr>
              <a:t>    του διδαγμένου κειμένου (π.χ. δάσκαλος)</a:t>
            </a:r>
          </a:p>
          <a:p>
            <a:r>
              <a:rPr lang="el-GR" sz="3200" b="0">
                <a:latin typeface="Comic Sans MS" pitchFamily="66" charset="0"/>
              </a:rPr>
              <a:t>β) να μπορεί να εξηγεί με δικά του λόγια τον </a:t>
            </a:r>
          </a:p>
          <a:p>
            <a:r>
              <a:rPr lang="el-GR" sz="3200" b="0">
                <a:latin typeface="Comic Sans MS" pitchFamily="66" charset="0"/>
              </a:rPr>
              <a:t>    τρόπο με τον οποίο εργαζόμαστε για να </a:t>
            </a:r>
          </a:p>
          <a:p>
            <a:r>
              <a:rPr lang="el-GR" sz="3200" b="0">
                <a:latin typeface="Comic Sans MS" pitchFamily="66" charset="0"/>
              </a:rPr>
              <a:t>     χαρακτηρίσουμε κάποιο πρόσωπο </a:t>
            </a:r>
          </a:p>
          <a:p>
            <a:r>
              <a:rPr lang="el-GR" sz="3200" b="0">
                <a:latin typeface="Comic Sans MS" pitchFamily="66" charset="0"/>
              </a:rPr>
              <a:t>γ) να μπορεί να χαρακτηρίζει οποιοδήποτε </a:t>
            </a:r>
          </a:p>
          <a:p>
            <a:r>
              <a:rPr lang="el-GR" sz="3200" b="0">
                <a:latin typeface="Comic Sans MS" pitchFamily="66" charset="0"/>
              </a:rPr>
              <a:t>    ήρωα από οποιοδήποτε λογοτεχνικό έργο </a:t>
            </a:r>
          </a:p>
          <a:p>
            <a:endParaRPr lang="el-GR" sz="3200" b="0">
              <a:latin typeface="Comic Sans MS" pitchFamily="66" charset="0"/>
            </a:endParaRPr>
          </a:p>
        </p:txBody>
      </p:sp>
      <p:pic>
        <p:nvPicPr>
          <p:cNvPr id="61442" name="Picture 2"/>
          <p:cNvPicPr>
            <a:picLocks noChangeAspect="1" noChangeArrowheads="1"/>
          </p:cNvPicPr>
          <p:nvPr/>
        </p:nvPicPr>
        <p:blipFill>
          <a:blip r:embed="rId2"/>
          <a:srcRect/>
          <a:stretch>
            <a:fillRect/>
          </a:stretch>
        </p:blipFill>
        <p:spPr bwMode="auto">
          <a:xfrm>
            <a:off x="7092950" y="115888"/>
            <a:ext cx="2051050" cy="2033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2"/>
          <a:srcRect/>
          <a:stretch>
            <a:fillRect/>
          </a:stretch>
        </p:blipFill>
        <p:spPr bwMode="auto">
          <a:xfrm>
            <a:off x="323850" y="1341438"/>
            <a:ext cx="8640763" cy="5091112"/>
          </a:xfrm>
          <a:prstGeom prst="rect">
            <a:avLst/>
          </a:prstGeom>
          <a:noFill/>
          <a:ln w="9525">
            <a:noFill/>
            <a:miter lim="800000"/>
            <a:headEnd/>
            <a:tailEnd/>
          </a:ln>
        </p:spPr>
      </p:pic>
      <p:sp>
        <p:nvSpPr>
          <p:cNvPr id="98307" name="Rectangle 3"/>
          <p:cNvSpPr>
            <a:spLocks noChangeArrowheads="1"/>
          </p:cNvSpPr>
          <p:nvPr/>
        </p:nvSpPr>
        <p:spPr bwMode="auto">
          <a:xfrm>
            <a:off x="827088" y="115888"/>
            <a:ext cx="7632700" cy="641350"/>
          </a:xfrm>
          <a:prstGeom prst="rect">
            <a:avLst/>
          </a:prstGeom>
          <a:noFill/>
          <a:ln w="9525">
            <a:noFill/>
            <a:miter lim="800000"/>
            <a:headEnd/>
            <a:tailEnd/>
          </a:ln>
          <a:effectLst/>
        </p:spPr>
        <p:txBody>
          <a:bodyPr>
            <a:spAutoFit/>
          </a:bodyPr>
          <a:lstStyle/>
          <a:p>
            <a:pPr algn="ctr">
              <a:defRPr/>
            </a:pPr>
            <a:r>
              <a:rPr lang="el-GR" sz="3600" u="sng">
                <a:solidFill>
                  <a:srgbClr val="FF0000"/>
                </a:solidFill>
                <a:effectLst>
                  <a:outerShdw blurRad="38100" dist="38100" dir="2700000" algn="tl">
                    <a:srgbClr val="000000"/>
                  </a:outerShdw>
                </a:effectLst>
              </a:rPr>
              <a:t>Παράδειγμα φύλλου εργασίας</a:t>
            </a:r>
            <a:r>
              <a:rPr lang="el-GR" u="sng">
                <a:solidFill>
                  <a:srgbClr val="FF0000"/>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388" y="115888"/>
            <a:ext cx="8569325" cy="1441450"/>
          </a:xfrm>
        </p:spPr>
        <p:txBody>
          <a:bodyPr/>
          <a:lstStyle/>
          <a:p>
            <a:pPr algn="ctr" eaLnBrk="1" fontAlgn="auto" hangingPunct="1">
              <a:spcAft>
                <a:spcPts val="0"/>
              </a:spcAft>
              <a:defRPr/>
            </a:pPr>
            <a:r>
              <a:rPr lang="el-GR" sz="4400" b="1" dirty="0" smtClean="0">
                <a:solidFill>
                  <a:schemeClr val="tx2"/>
                </a:solidFill>
                <a:effectLst>
                  <a:outerShdw blurRad="38100" dist="38100" dir="2700000" algn="tl">
                    <a:srgbClr val="000000">
                      <a:alpha val="43137"/>
                    </a:srgbClr>
                  </a:outerShdw>
                </a:effectLst>
                <a:latin typeface="Comic Sans MS" panose="030F0702030302020204" pitchFamily="66" charset="0"/>
              </a:rPr>
              <a:t>ΤΕΤΡΑΔΙΟ Α4 </a:t>
            </a:r>
            <a:br>
              <a:rPr lang="el-GR" sz="4400" b="1" dirty="0" smtClean="0">
                <a:solidFill>
                  <a:schemeClr val="tx2"/>
                </a:solidFill>
                <a:effectLst>
                  <a:outerShdw blurRad="38100" dist="38100" dir="2700000" algn="tl">
                    <a:srgbClr val="000000">
                      <a:alpha val="43137"/>
                    </a:srgbClr>
                  </a:outerShdw>
                </a:effectLst>
                <a:latin typeface="Comic Sans MS" panose="030F0702030302020204" pitchFamily="66" charset="0"/>
              </a:rPr>
            </a:br>
            <a:r>
              <a:rPr lang="el-GR" sz="4400" b="1" dirty="0" smtClean="0">
                <a:solidFill>
                  <a:schemeClr val="tx2"/>
                </a:solidFill>
                <a:effectLst>
                  <a:outerShdw blurRad="38100" dist="38100" dir="2700000" algn="tl">
                    <a:srgbClr val="000000">
                      <a:alpha val="43137"/>
                    </a:srgbClr>
                  </a:outerShdw>
                </a:effectLst>
                <a:latin typeface="Comic Sans MS" panose="030F0702030302020204" pitchFamily="66" charset="0"/>
              </a:rPr>
              <a:t>ΓΙΑ ΤΗ ΓΛΩΣΣΑ</a:t>
            </a:r>
            <a:endParaRPr lang="el-GR" sz="4400" b="1" dirty="0">
              <a:solidFill>
                <a:schemeClr val="tx2"/>
              </a:solidFill>
              <a:effectLst>
                <a:outerShdw blurRad="38100" dist="38100" dir="2700000" algn="tl">
                  <a:srgbClr val="000000">
                    <a:alpha val="43137"/>
                  </a:srgbClr>
                </a:outerShdw>
              </a:effectLst>
              <a:latin typeface="Comic Sans MS" panose="030F0702030302020204" pitchFamily="66" charset="0"/>
            </a:endParaRPr>
          </a:p>
        </p:txBody>
      </p:sp>
      <p:pic>
        <p:nvPicPr>
          <p:cNvPr id="8195" name="Picture 3"/>
          <p:cNvPicPr>
            <a:picLocks noChangeAspect="1" noChangeArrowheads="1"/>
          </p:cNvPicPr>
          <p:nvPr/>
        </p:nvPicPr>
        <p:blipFill>
          <a:blip r:embed="rId3">
            <a:extLst>
              <a:ext uri="{28A0092B-C50C-407E-A947-70E740481C1C}"/>
            </a:extLst>
          </a:blip>
          <a:srcRect/>
          <a:stretch>
            <a:fillRect/>
          </a:stretch>
        </p:blipFill>
        <p:spPr bwMode="auto">
          <a:xfrm>
            <a:off x="5220072" y="1844824"/>
            <a:ext cx="3311202" cy="453235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1507" name="TextBox 3"/>
          <p:cNvSpPr txBox="1">
            <a:spLocks noChangeArrowheads="1"/>
          </p:cNvSpPr>
          <p:nvPr/>
        </p:nvSpPr>
        <p:spPr bwMode="auto">
          <a:xfrm>
            <a:off x="539750" y="1341438"/>
            <a:ext cx="4248150" cy="6121400"/>
          </a:xfrm>
          <a:prstGeom prst="rect">
            <a:avLst/>
          </a:prstGeom>
          <a:noFill/>
          <a:ln w="9525">
            <a:noFill/>
            <a:miter lim="800000"/>
            <a:headEnd/>
            <a:tailEnd/>
          </a:ln>
        </p:spPr>
        <p:txBody>
          <a:bodyPr>
            <a:spAutoFit/>
          </a:bodyPr>
          <a:lstStyle/>
          <a:p>
            <a:pPr marL="285750" indent="-285750">
              <a:buFont typeface="Arial" charset="0"/>
              <a:buChar char="•"/>
            </a:pPr>
            <a:r>
              <a:rPr lang="el-GR" sz="4400">
                <a:latin typeface="Comic Sans MS" pitchFamily="66" charset="0"/>
              </a:rPr>
              <a:t>κρατούν σημειώσεις </a:t>
            </a:r>
          </a:p>
          <a:p>
            <a:pPr marL="285750" indent="-285750">
              <a:buFont typeface="Arial" charset="0"/>
              <a:buChar char="•"/>
            </a:pPr>
            <a:r>
              <a:rPr lang="el-GR" sz="4400">
                <a:latin typeface="Comic Sans MS" pitchFamily="66" charset="0"/>
              </a:rPr>
              <a:t>απαντούν την κατ’ οίκον εργασία</a:t>
            </a:r>
          </a:p>
          <a:p>
            <a:pPr marL="285750" indent="-285750">
              <a:buFont typeface="Arial" charset="0"/>
              <a:buChar char="•"/>
            </a:pPr>
            <a:r>
              <a:rPr lang="el-GR" sz="4400">
                <a:latin typeface="Comic Sans MS" pitchFamily="66" charset="0"/>
              </a:rPr>
              <a:t>κολλούν τα φυλλάδιά τους</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Owl Teacher With Book And Teacher Owl Clipart Teacher Owl Clip Art My"/>
          <p:cNvPicPr>
            <a:picLocks noChangeAspect="1" noChangeArrowheads="1"/>
          </p:cNvPicPr>
          <p:nvPr/>
        </p:nvPicPr>
        <p:blipFill>
          <a:blip r:embed="rId2"/>
          <a:srcRect/>
          <a:stretch>
            <a:fillRect/>
          </a:stretch>
        </p:blipFill>
        <p:spPr bwMode="auto">
          <a:xfrm>
            <a:off x="3132138" y="1757363"/>
            <a:ext cx="3635375" cy="5100637"/>
          </a:xfrm>
          <a:prstGeom prst="rect">
            <a:avLst/>
          </a:prstGeom>
          <a:noFill/>
          <a:ln w="9525">
            <a:noFill/>
            <a:miter lim="800000"/>
            <a:headEnd/>
            <a:tailEnd/>
          </a:ln>
        </p:spPr>
      </p:pic>
      <p:sp>
        <p:nvSpPr>
          <p:cNvPr id="5" name="Ορθογώνιο 4"/>
          <p:cNvSpPr/>
          <p:nvPr/>
        </p:nvSpPr>
        <p:spPr>
          <a:xfrm>
            <a:off x="971550" y="404813"/>
            <a:ext cx="7345363" cy="1323975"/>
          </a:xfrm>
          <a:prstGeom prst="rect">
            <a:avLst/>
          </a:prstGeom>
        </p:spPr>
        <p:txBody>
          <a:bodyPr>
            <a:spAutoFit/>
          </a:bodyPr>
          <a:lstStyle/>
          <a:p>
            <a:pPr algn="ctr" fontAlgn="auto">
              <a:spcBef>
                <a:spcPts val="0"/>
              </a:spcBef>
              <a:spcAft>
                <a:spcPts val="0"/>
              </a:spcAft>
              <a:defRPr/>
            </a:pPr>
            <a:r>
              <a:rPr lang="el-GR" sz="40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Πώς βοηθώ εγώ ο γονιός το παιδί μου να μελετά σωστά;</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Αποτέλεσμα εικόνας για parents support studying clipart"/>
          <p:cNvPicPr>
            <a:picLocks noChangeAspect="1" noChangeArrowheads="1"/>
          </p:cNvPicPr>
          <p:nvPr/>
        </p:nvPicPr>
        <p:blipFill>
          <a:blip r:embed="rId3"/>
          <a:srcRect/>
          <a:stretch>
            <a:fillRect/>
          </a:stretch>
        </p:blipFill>
        <p:spPr bwMode="auto">
          <a:xfrm>
            <a:off x="7667625" y="4797425"/>
            <a:ext cx="1298575" cy="1438275"/>
          </a:xfrm>
          <a:prstGeom prst="rect">
            <a:avLst/>
          </a:prstGeom>
          <a:noFill/>
          <a:ln w="9525">
            <a:noFill/>
            <a:miter lim="800000"/>
            <a:headEnd/>
            <a:tailEnd/>
          </a:ln>
        </p:spPr>
      </p:pic>
      <p:sp>
        <p:nvSpPr>
          <p:cNvPr id="4" name="Υπότιτλος 2"/>
          <p:cNvSpPr>
            <a:spLocks noGrp="1"/>
          </p:cNvSpPr>
          <p:nvPr>
            <p:ph sz="quarter" idx="13"/>
          </p:nvPr>
        </p:nvSpPr>
        <p:spPr>
          <a:xfrm>
            <a:off x="250825" y="1268413"/>
            <a:ext cx="8569325" cy="5040312"/>
          </a:xfrm>
        </p:spPr>
        <p:txBody>
          <a:bodyPr>
            <a:noAutofit/>
          </a:bodyPr>
          <a:lstStyle/>
          <a:p>
            <a:pPr marL="0" indent="0" algn="ctr" eaLnBrk="1" fontAlgn="auto" hangingPunct="1">
              <a:buFont typeface="Arial" pitchFamily="34" charset="0"/>
              <a:buNone/>
              <a:defRPr/>
            </a:pPr>
            <a:r>
              <a:rPr lang="el-GR" sz="3600" b="1" i="1" dirty="0" smtClean="0">
                <a:effectLst>
                  <a:outerShdw blurRad="38100" dist="38100" dir="2700000" algn="tl">
                    <a:srgbClr val="000000">
                      <a:alpha val="43137"/>
                    </a:srgbClr>
                  </a:outerShdw>
                </a:effectLst>
              </a:rPr>
              <a:t> </a:t>
            </a:r>
            <a:endParaRPr lang="el-GR" sz="4400" b="1" i="1" dirty="0">
              <a:effectLst>
                <a:outerShdw blurRad="38100" dist="38100" dir="2700000" algn="tl">
                  <a:srgbClr val="000000">
                    <a:alpha val="43137"/>
                  </a:srgbClr>
                </a:outerShdw>
              </a:effectLst>
            </a:endParaRPr>
          </a:p>
        </p:txBody>
      </p:sp>
      <p:sp>
        <p:nvSpPr>
          <p:cNvPr id="2" name="Ορθογώνιο 1"/>
          <p:cNvSpPr/>
          <p:nvPr/>
        </p:nvSpPr>
        <p:spPr>
          <a:xfrm>
            <a:off x="250825" y="260350"/>
            <a:ext cx="8424863" cy="6129338"/>
          </a:xfrm>
          <a:prstGeom prst="rect">
            <a:avLst/>
          </a:prstGeom>
        </p:spPr>
        <p:txBody>
          <a:bodyPr>
            <a:spAutoFit/>
          </a:bodyPr>
          <a:lstStyle/>
          <a:p>
            <a:pPr algn="ctr">
              <a:defRPr/>
            </a:pPr>
            <a:r>
              <a:rPr lang="el-GR" sz="3200">
                <a:solidFill>
                  <a:srgbClr val="FF0000"/>
                </a:solidFill>
                <a:effectLst>
                  <a:outerShdw blurRad="38100" dist="38100" dir="2700000" algn="tl">
                    <a:srgbClr val="000000"/>
                  </a:outerShdw>
                </a:effectLst>
                <a:latin typeface="Comic Sans MS" pitchFamily="66" charset="0"/>
              </a:rPr>
              <a:t>Πώς βοηθώ εγώ ο γονιός το παιδί μου να μελετά σωστά;</a:t>
            </a:r>
          </a:p>
          <a:p>
            <a:pPr>
              <a:defRPr/>
            </a:pPr>
            <a:endParaRPr lang="el-GR" sz="2400" b="0">
              <a:latin typeface="Comic Sans MS" pitchFamily="66" charset="0"/>
            </a:endParaRPr>
          </a:p>
          <a:p>
            <a:pPr>
              <a:buFont typeface="Wingdings" pitchFamily="2" charset="2"/>
              <a:buChar char="Ø"/>
              <a:defRPr/>
            </a:pPr>
            <a:r>
              <a:rPr lang="el-GR" sz="2800" b="0">
                <a:latin typeface="Comic Sans MS" pitchFamily="66" charset="0"/>
              </a:rPr>
              <a:t> Βοηθώ ή καλύτερα μαθαίνω το παιδί μου πώς να  </a:t>
            </a:r>
          </a:p>
          <a:p>
            <a:pPr>
              <a:buFont typeface="Wingdings" pitchFamily="2" charset="2"/>
              <a:buNone/>
              <a:defRPr/>
            </a:pPr>
            <a:r>
              <a:rPr lang="el-GR" sz="2800" b="0">
                <a:latin typeface="Comic Sans MS" pitchFamily="66" charset="0"/>
              </a:rPr>
              <a:t>    οργανώνει τη μελέτη του.</a:t>
            </a:r>
          </a:p>
          <a:p>
            <a:pPr>
              <a:buFont typeface="Wingdings" pitchFamily="2" charset="2"/>
              <a:buChar char="Ø"/>
              <a:defRPr/>
            </a:pPr>
            <a:r>
              <a:rPr lang="el-GR" sz="2800" b="0">
                <a:latin typeface="Comic Sans MS" pitchFamily="66" charset="0"/>
              </a:rPr>
              <a:t> Φροντίζω να έχει τον κατάλληλο χώρο για μελέτη </a:t>
            </a:r>
          </a:p>
          <a:p>
            <a:pPr>
              <a:buFont typeface="Wingdings" pitchFamily="2" charset="2"/>
              <a:buNone/>
              <a:defRPr/>
            </a:pPr>
            <a:r>
              <a:rPr lang="el-GR" sz="2800" b="0">
                <a:latin typeface="Comic Sans MS" pitchFamily="66" charset="0"/>
              </a:rPr>
              <a:t>    και να μην έχει περισπασμούς (τηλεόραση, </a:t>
            </a:r>
          </a:p>
          <a:p>
            <a:pPr>
              <a:buFont typeface="Wingdings" pitchFamily="2" charset="2"/>
              <a:buNone/>
              <a:defRPr/>
            </a:pPr>
            <a:r>
              <a:rPr lang="el-GR" sz="2800" b="0">
                <a:latin typeface="Comic Sans MS" pitchFamily="66" charset="0"/>
              </a:rPr>
              <a:t>    κινητό, διαδίκτυο κτλ).</a:t>
            </a:r>
          </a:p>
          <a:p>
            <a:pPr>
              <a:buFont typeface="Wingdings" pitchFamily="2" charset="2"/>
              <a:buChar char="Ø"/>
              <a:defRPr/>
            </a:pPr>
            <a:r>
              <a:rPr lang="el-GR" sz="2800" b="0">
                <a:latin typeface="Comic Sans MS" pitchFamily="66" charset="0"/>
              </a:rPr>
              <a:t> Φροντίζω να ικανοποιούνται οι βασικές του </a:t>
            </a:r>
          </a:p>
          <a:p>
            <a:pPr>
              <a:buFont typeface="Wingdings" pitchFamily="2" charset="2"/>
              <a:buNone/>
              <a:defRPr/>
            </a:pPr>
            <a:r>
              <a:rPr lang="el-GR" sz="2800" b="0">
                <a:latin typeface="Comic Sans MS" pitchFamily="66" charset="0"/>
              </a:rPr>
              <a:t>    ανάγκες μετά το σχολείο (φαγητό, ξεκούραση,   </a:t>
            </a:r>
          </a:p>
          <a:p>
            <a:pPr>
              <a:buFont typeface="Wingdings" pitchFamily="2" charset="2"/>
              <a:buNone/>
              <a:defRPr/>
            </a:pPr>
            <a:r>
              <a:rPr lang="el-GR" sz="2800" b="0">
                <a:latin typeface="Comic Sans MS" pitchFamily="66" charset="0"/>
              </a:rPr>
              <a:t>    παιχνίδι).</a:t>
            </a:r>
          </a:p>
          <a:p>
            <a:pPr>
              <a:buFont typeface="Wingdings" pitchFamily="2" charset="2"/>
              <a:buChar char="Ø"/>
              <a:defRPr/>
            </a:pPr>
            <a:r>
              <a:rPr lang="el-GR" sz="2800" b="0">
                <a:latin typeface="Comic Sans MS" pitchFamily="66" charset="0"/>
              </a:rPr>
              <a:t>  Στηρίζω, ενθαρρύνω, καθοδηγώ.</a:t>
            </a:r>
          </a:p>
          <a:p>
            <a:pPr>
              <a:buFont typeface="Wingdings" pitchFamily="2" charset="2"/>
              <a:buChar char="Ø"/>
              <a:defRPr/>
            </a:pPr>
            <a:r>
              <a:rPr lang="el-GR" sz="2800" b="0">
                <a:latin typeface="Comic Sans MS" pitchFamily="66" charset="0"/>
              </a:rPr>
              <a:t>  Οριοθετώ – ελέγχω τα χρονοδιαγράμματα                   </a:t>
            </a:r>
          </a:p>
          <a:p>
            <a:pPr>
              <a:buFont typeface="Wingdings" pitchFamily="2" charset="2"/>
              <a:buNone/>
              <a:defRPr/>
            </a:pPr>
            <a:r>
              <a:rPr lang="el-GR" sz="2800" b="0">
                <a:latin typeface="Comic Sans MS" pitchFamily="66" charset="0"/>
              </a:rPr>
              <a:t>    χωρίς να απειλώ το παιδί με τιμωρίες.</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Ορθογώνιο 4"/>
          <p:cNvSpPr>
            <a:spLocks noChangeArrowheads="1"/>
          </p:cNvSpPr>
          <p:nvPr/>
        </p:nvSpPr>
        <p:spPr bwMode="auto">
          <a:xfrm>
            <a:off x="395288" y="765175"/>
            <a:ext cx="8497887" cy="5643563"/>
          </a:xfrm>
          <a:prstGeom prst="rect">
            <a:avLst/>
          </a:prstGeom>
          <a:noFill/>
          <a:ln w="9525">
            <a:noFill/>
            <a:miter lim="800000"/>
            <a:headEnd/>
            <a:tailEnd/>
          </a:ln>
        </p:spPr>
        <p:txBody>
          <a:bodyPr>
            <a:spAutoFit/>
          </a:bodyPr>
          <a:lstStyle/>
          <a:p>
            <a:pPr marL="285750" indent="-285750">
              <a:buFont typeface="Wingdings" pitchFamily="2" charset="2"/>
              <a:buChar char="Ø"/>
            </a:pPr>
            <a:r>
              <a:rPr lang="el-GR" sz="2800" b="0">
                <a:latin typeface="Comic Sans MS" pitchFamily="66" charset="0"/>
              </a:rPr>
              <a:t>Δεν απαντώ εγώ τις εργασίες του παιδιού μου, αλλά βοηθώ όποτε και όπου μου ζητηθεί με κάποια διευκρίνιση ή κάποια επιπρόσθετη επεξήγηση.</a:t>
            </a:r>
          </a:p>
          <a:p>
            <a:pPr marL="285750" indent="-285750">
              <a:buFont typeface="Wingdings" pitchFamily="2" charset="2"/>
              <a:buChar char="Ø"/>
            </a:pPr>
            <a:r>
              <a:rPr lang="el-GR" sz="2800" b="0">
                <a:latin typeface="Comic Sans MS" pitchFamily="66" charset="0"/>
              </a:rPr>
              <a:t>Ελέγχω το βράδυ, εάν ολοκλήρωσε το διάβασμα και εάν τακτοποίησε τα πράγματά του στην τσάντα του</a:t>
            </a:r>
          </a:p>
          <a:p>
            <a:pPr marL="285750" indent="-285750">
              <a:buFont typeface="Wingdings" pitchFamily="2" charset="2"/>
              <a:buChar char="Ø"/>
            </a:pPr>
            <a:r>
              <a:rPr lang="el-GR" sz="2800" b="0">
                <a:latin typeface="Comic Sans MS" pitchFamily="66" charset="0"/>
              </a:rPr>
              <a:t> Κουβεντιάζω με το παιδί μου για το σχολείο, τους καθηγητές, τους συμμαθητές, τα μαθήματα</a:t>
            </a:r>
          </a:p>
          <a:p>
            <a:pPr marL="285750" indent="-285750">
              <a:buFont typeface="Wingdings" pitchFamily="2" charset="2"/>
              <a:buChar char="Ø"/>
            </a:pPr>
            <a:r>
              <a:rPr lang="el-GR" sz="2800" b="0">
                <a:latin typeface="Comic Sans MS" pitchFamily="66" charset="0"/>
              </a:rPr>
              <a:t>Ζητώ από το παιδί μου να μου εξηγήσει με δικά του λόγια π.χ. τι έκαναν στα Νέα. Με τον τρόπο αυτό μέσα από την επικοινωνία παιδιού –γονιού το παιδί μου κάνει επανάληψη το μάθημα.</a:t>
            </a:r>
          </a:p>
        </p:txBody>
      </p:sp>
      <p:sp>
        <p:nvSpPr>
          <p:cNvPr id="6" name="Ορθογώνιο 5"/>
          <p:cNvSpPr/>
          <p:nvPr/>
        </p:nvSpPr>
        <p:spPr>
          <a:xfrm>
            <a:off x="2051050" y="0"/>
            <a:ext cx="4572000" cy="584200"/>
          </a:xfrm>
          <a:prstGeom prst="rect">
            <a:avLst/>
          </a:prstGeom>
        </p:spPr>
        <p:txBody>
          <a:bodyPr>
            <a:spAutoFit/>
          </a:bodyPr>
          <a:lstStyle/>
          <a:p>
            <a:pPr algn="ctr" fontAlgn="auto">
              <a:spcBef>
                <a:spcPts val="0"/>
              </a:spcBef>
              <a:spcAft>
                <a:spcPts val="0"/>
              </a:spcAft>
              <a:defRPr/>
            </a:pPr>
            <a:r>
              <a:rPr lang="el-GR" sz="32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Συνέχεια...</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Owl Teacher With Book And Teacher Owl Clipart Teacher Owl Clip Art My"/>
          <p:cNvPicPr>
            <a:picLocks noChangeAspect="1" noChangeArrowheads="1"/>
          </p:cNvPicPr>
          <p:nvPr/>
        </p:nvPicPr>
        <p:blipFill>
          <a:blip r:embed="rId2"/>
          <a:srcRect/>
          <a:stretch>
            <a:fillRect/>
          </a:stretch>
        </p:blipFill>
        <p:spPr bwMode="auto">
          <a:xfrm>
            <a:off x="3132138" y="1757363"/>
            <a:ext cx="3635375" cy="5100637"/>
          </a:xfrm>
          <a:prstGeom prst="rect">
            <a:avLst/>
          </a:prstGeom>
          <a:noFill/>
          <a:ln w="9525">
            <a:noFill/>
            <a:miter lim="800000"/>
            <a:headEnd/>
            <a:tailEnd/>
          </a:ln>
        </p:spPr>
      </p:pic>
      <p:sp>
        <p:nvSpPr>
          <p:cNvPr id="4" name="Ορθογώνιο 3"/>
          <p:cNvSpPr/>
          <p:nvPr/>
        </p:nvSpPr>
        <p:spPr>
          <a:xfrm>
            <a:off x="468313" y="188913"/>
            <a:ext cx="8496300" cy="187166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4400" dirty="0">
                <a:solidFill>
                  <a:srgbClr val="FF0000"/>
                </a:solidFill>
                <a:effectLst>
                  <a:outerShdw blurRad="38100" dist="38100" dir="2700000" algn="tl">
                    <a:srgbClr val="000000">
                      <a:alpha val="43137"/>
                    </a:srgbClr>
                  </a:outerShdw>
                </a:effectLst>
                <a:latin typeface="Comic Sans MS" panose="030F0702030302020204" pitchFamily="66" charset="0"/>
              </a:rPr>
              <a:t>Τα μυστικά συστατικά για επιτυχία στη μάθηση είναι...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a:extLst>
              <a:ext uri="{28A0092B-C50C-407E-A947-70E740481C1C}"/>
            </a:extLst>
          </a:blip>
          <a:srcRect/>
          <a:stretch>
            <a:fillRect/>
          </a:stretch>
        </p:blipFill>
        <p:spPr bwMode="auto">
          <a:xfrm>
            <a:off x="4903634" y="2636911"/>
            <a:ext cx="4381946" cy="38304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4098" name="Picture 2"/>
          <p:cNvPicPr>
            <a:picLocks noChangeAspect="1" noChangeArrowheads="1"/>
          </p:cNvPicPr>
          <p:nvPr/>
        </p:nvPicPr>
        <p:blipFill>
          <a:blip r:embed="rId3">
            <a:extLst>
              <a:ext uri="{28A0092B-C50C-407E-A947-70E740481C1C}"/>
            </a:extLst>
          </a:blip>
          <a:srcRect/>
          <a:stretch>
            <a:fillRect/>
          </a:stretch>
        </p:blipFill>
        <p:spPr bwMode="auto">
          <a:xfrm>
            <a:off x="125519" y="2276872"/>
            <a:ext cx="4395810" cy="39993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ext uri="{91240B29-F687-4F45-9708-019B960494DF}"/>
          </a:extLst>
        </p:spPr>
      </p:pic>
      <p:pic>
        <p:nvPicPr>
          <p:cNvPr id="68611" name="Picture 2" descr="Owl Teacher With Book And Teacher Owl Clipart Teacher Owl Clip Art My"/>
          <p:cNvPicPr>
            <a:picLocks noChangeAspect="1" noChangeArrowheads="1"/>
          </p:cNvPicPr>
          <p:nvPr/>
        </p:nvPicPr>
        <p:blipFill>
          <a:blip r:embed="rId4"/>
          <a:srcRect/>
          <a:stretch>
            <a:fillRect/>
          </a:stretch>
        </p:blipFill>
        <p:spPr bwMode="auto">
          <a:xfrm>
            <a:off x="3563938" y="333375"/>
            <a:ext cx="3003550" cy="3724275"/>
          </a:xfrm>
          <a:prstGeom prst="rect">
            <a:avLst/>
          </a:prstGeom>
          <a:noFill/>
          <a:ln w="9525">
            <a:noFill/>
            <a:miter lim="800000"/>
            <a:headEnd/>
            <a:tailEnd/>
          </a:ln>
        </p:spPr>
      </p:pic>
      <p:sp>
        <p:nvSpPr>
          <p:cNvPr id="2" name="TextBox 1"/>
          <p:cNvSpPr txBox="1"/>
          <p:nvPr/>
        </p:nvSpPr>
        <p:spPr>
          <a:xfrm>
            <a:off x="395288" y="333375"/>
            <a:ext cx="3024187" cy="1384300"/>
          </a:xfrm>
          <a:prstGeom prst="rect">
            <a:avLst/>
          </a:prstGeom>
          <a:noFill/>
        </p:spPr>
        <p:txBody>
          <a:bodyPr>
            <a:spAutoFit/>
          </a:bodyPr>
          <a:lstStyle/>
          <a:p>
            <a:pPr fontAlgn="auto">
              <a:spcBef>
                <a:spcPts val="0"/>
              </a:spcBef>
              <a:spcAft>
                <a:spcPts val="0"/>
              </a:spcAft>
              <a:defRPr/>
            </a:pPr>
            <a:r>
              <a:rPr lang="el-GR" sz="28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συστηματική, οργανωμένη μελέτη</a:t>
            </a:r>
          </a:p>
        </p:txBody>
      </p:sp>
      <p:sp>
        <p:nvSpPr>
          <p:cNvPr id="9" name="TextBox 8"/>
          <p:cNvSpPr txBox="1"/>
          <p:nvPr/>
        </p:nvSpPr>
        <p:spPr>
          <a:xfrm>
            <a:off x="6659563" y="460375"/>
            <a:ext cx="2484437" cy="523875"/>
          </a:xfrm>
          <a:prstGeom prst="rect">
            <a:avLst/>
          </a:prstGeom>
          <a:noFill/>
        </p:spPr>
        <p:txBody>
          <a:bodyPr>
            <a:spAutoFit/>
          </a:bodyPr>
          <a:lstStyle/>
          <a:p>
            <a:pPr fontAlgn="auto">
              <a:spcBef>
                <a:spcPts val="0"/>
              </a:spcBef>
              <a:spcAft>
                <a:spcPts val="0"/>
              </a:spcAft>
              <a:defRPr/>
            </a:pPr>
            <a:r>
              <a:rPr lang="el-GR" sz="2800"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επανάληψη</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extLst>
              <a:ext uri="{28A0092B-C50C-407E-A947-70E740481C1C}"/>
            </a:extLst>
          </a:blip>
          <a:stretch>
            <a:fillRect/>
          </a:stretch>
        </p:blipFill>
        <p:spPr>
          <a:xfrm>
            <a:off x="1259632" y="476672"/>
            <a:ext cx="6912768" cy="53819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Εικόνα 4"/>
          <p:cNvPicPr>
            <a:picLocks noChangeAspect="1"/>
          </p:cNvPicPr>
          <p:nvPr/>
        </p:nvPicPr>
        <p:blipFill>
          <a:blip r:embed="rId3"/>
          <a:stretch>
            <a:fillRect/>
          </a:stretch>
        </p:blipFill>
        <p:spPr>
          <a:xfrm rot="20990626">
            <a:off x="950913" y="4319588"/>
            <a:ext cx="2149475" cy="241458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4294967295"/>
          </p:nvPr>
        </p:nvSpPr>
        <p:spPr>
          <a:xfrm>
            <a:off x="323850" y="765175"/>
            <a:ext cx="8351838" cy="3457575"/>
          </a:xfrm>
        </p:spPr>
        <p:txBody>
          <a:bodyPr wrap="square" numCol="1" anchor="t" anchorCtr="0" compatLnSpc="1">
            <a:prstTxWarp prst="textNoShape">
              <a:avLst/>
            </a:prstTxWarp>
            <a:noAutofit/>
          </a:bodyPr>
          <a:lstStyle/>
          <a:p>
            <a:pPr marL="0" indent="0" algn="ctr" eaLnBrk="1" hangingPunct="1">
              <a:buFont typeface="Arial" charset="0"/>
              <a:buNone/>
              <a:defRPr/>
            </a:pPr>
            <a:r>
              <a:rPr lang="el-GR" sz="8000" b="1" smtClean="0">
                <a:solidFill>
                  <a:schemeClr val="tx2"/>
                </a:solidFill>
                <a:effectLst>
                  <a:outerShdw blurRad="38100" dist="38100" dir="2700000" algn="tl">
                    <a:srgbClr val="000000"/>
                  </a:outerShdw>
                </a:effectLst>
                <a:latin typeface="Comic Sans MS" pitchFamily="66" charset="0"/>
              </a:rPr>
              <a:t>Σας ευχαριστώ</a:t>
            </a:r>
          </a:p>
          <a:p>
            <a:pPr marL="0" indent="0" algn="ctr" eaLnBrk="1" hangingPunct="1">
              <a:buFont typeface="Arial" charset="0"/>
              <a:buNone/>
              <a:defRPr/>
            </a:pPr>
            <a:r>
              <a:rPr lang="el-GR" sz="8000" b="1" smtClean="0">
                <a:solidFill>
                  <a:schemeClr val="tx2"/>
                </a:solidFill>
                <a:effectLst>
                  <a:outerShdw blurRad="38100" dist="38100" dir="2700000" algn="tl">
                    <a:srgbClr val="000000"/>
                  </a:outerShdw>
                </a:effectLst>
                <a:latin typeface="Comic Sans MS" pitchFamily="66" charset="0"/>
              </a:rPr>
              <a:t> για την </a:t>
            </a:r>
          </a:p>
          <a:p>
            <a:pPr marL="0" indent="0" algn="ctr" eaLnBrk="1" hangingPunct="1">
              <a:buFont typeface="Arial" charset="0"/>
              <a:buNone/>
              <a:defRPr/>
            </a:pPr>
            <a:r>
              <a:rPr lang="el-GR" sz="8000" b="1" smtClean="0">
                <a:solidFill>
                  <a:schemeClr val="tx2"/>
                </a:solidFill>
                <a:effectLst>
                  <a:outerShdw blurRad="38100" dist="38100" dir="2700000" algn="tl">
                    <a:srgbClr val="000000"/>
                  </a:outerShdw>
                </a:effectLst>
                <a:latin typeface="Comic Sans MS" pitchFamily="66" charset="0"/>
              </a:rPr>
              <a:t>προσοχή σας.</a:t>
            </a:r>
          </a:p>
          <a:p>
            <a:pPr marL="0" indent="0" algn="ctr" eaLnBrk="1" hangingPunct="1">
              <a:buFont typeface="Arial" charset="0"/>
              <a:buNone/>
              <a:defRPr/>
            </a:pPr>
            <a:endParaRPr lang="el-GR" sz="3200" b="1" smtClean="0">
              <a:solidFill>
                <a:schemeClr val="tx2"/>
              </a:solidFill>
              <a:effectLst>
                <a:outerShdw blurRad="38100" dist="38100" dir="2700000" algn="tl">
                  <a:srgbClr val="000000"/>
                </a:outerShdw>
              </a:effectLst>
            </a:endParaRPr>
          </a:p>
        </p:txBody>
      </p:sp>
      <p:sp>
        <p:nvSpPr>
          <p:cNvPr id="70658" name="TextBox 1"/>
          <p:cNvSpPr txBox="1">
            <a:spLocks noChangeArrowheads="1"/>
          </p:cNvSpPr>
          <p:nvPr/>
        </p:nvSpPr>
        <p:spPr bwMode="auto">
          <a:xfrm>
            <a:off x="179388" y="333375"/>
            <a:ext cx="8840787" cy="460375"/>
          </a:xfrm>
          <a:prstGeom prst="rect">
            <a:avLst/>
          </a:prstGeom>
          <a:noFill/>
          <a:ln w="9525">
            <a:noFill/>
            <a:miter lim="800000"/>
            <a:headEnd/>
            <a:tailEnd/>
          </a:ln>
        </p:spPr>
        <p:txBody>
          <a:bodyPr>
            <a:spAutoFit/>
          </a:bodyPr>
          <a:lstStyle/>
          <a:p>
            <a:r>
              <a:rPr lang="el-GR" sz="2400" b="0">
                <a:latin typeface="Comic Sans MS" pitchFamily="66" charset="0"/>
              </a:rPr>
              <a:t>ΓΥΜΝΑΣΙΟ ΛΙΝΟΠΕΤΡΑΣ                                  2016-2017</a:t>
            </a:r>
          </a:p>
        </p:txBody>
      </p:sp>
      <p:sp>
        <p:nvSpPr>
          <p:cNvPr id="70660" name="Text Box 4"/>
          <p:cNvSpPr txBox="1">
            <a:spLocks noChangeArrowheads="1"/>
          </p:cNvSpPr>
          <p:nvPr/>
        </p:nvSpPr>
        <p:spPr bwMode="auto">
          <a:xfrm>
            <a:off x="827088" y="6216650"/>
            <a:ext cx="7561262" cy="641350"/>
          </a:xfrm>
          <a:prstGeom prst="rect">
            <a:avLst/>
          </a:prstGeom>
          <a:noFill/>
          <a:ln w="9525">
            <a:noFill/>
            <a:miter lim="800000"/>
            <a:headEnd/>
            <a:tailEnd/>
          </a:ln>
          <a:effectLst/>
        </p:spPr>
        <p:txBody>
          <a:bodyPr>
            <a:spAutoFit/>
          </a:bodyPr>
          <a:lstStyle/>
          <a:p>
            <a:pPr algn="ctr">
              <a:spcBef>
                <a:spcPct val="50000"/>
              </a:spcBef>
            </a:pPr>
            <a:r>
              <a:rPr lang="el-GR"/>
              <a:t>Για τις ανάγκες της παρούσας παρουσίασης αξιοποιήθηκαν εικόνες- φωτογραφίες από το διαδίκτυο.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3"/>
          </p:nvPr>
        </p:nvSpPr>
        <p:spPr>
          <a:xfrm>
            <a:off x="468313" y="115888"/>
            <a:ext cx="7924800" cy="1584325"/>
          </a:xfrm>
        </p:spPr>
        <p:txBody>
          <a:bodyPr/>
          <a:lstStyle/>
          <a:p>
            <a:pPr marL="0" indent="0" eaLnBrk="1" fontAlgn="auto" hangingPunct="1">
              <a:buFont typeface="Arial" pitchFamily="34" charset="0"/>
              <a:buNone/>
              <a:defRPr/>
            </a:pPr>
            <a:r>
              <a:rPr lang="el-GR" dirty="0" smtClean="0"/>
              <a:t>  </a:t>
            </a:r>
            <a:endParaRPr lang="el-GR" dirty="0"/>
          </a:p>
        </p:txBody>
      </p:sp>
      <p:sp>
        <p:nvSpPr>
          <p:cNvPr id="2" name="TextBox 1"/>
          <p:cNvSpPr txBox="1"/>
          <p:nvPr/>
        </p:nvSpPr>
        <p:spPr>
          <a:xfrm>
            <a:off x="214313" y="260350"/>
            <a:ext cx="8678862" cy="1446213"/>
          </a:xfrm>
          <a:prstGeom prst="rect">
            <a:avLst/>
          </a:prstGeom>
          <a:noFill/>
        </p:spPr>
        <p:txBody>
          <a:bodyPr>
            <a:spAutoFit/>
          </a:bodyPr>
          <a:lstStyle/>
          <a:p>
            <a:pPr algn="ctr" fontAlgn="auto">
              <a:spcBef>
                <a:spcPts val="0"/>
              </a:spcBef>
              <a:spcAft>
                <a:spcPts val="0"/>
              </a:spcAft>
              <a:defRPr/>
            </a:pPr>
            <a:r>
              <a:rPr lang="el-GR" sz="4400" dirty="0">
                <a:solidFill>
                  <a:schemeClr val="tx2"/>
                </a:solidFill>
                <a:effectLst>
                  <a:outerShdw blurRad="38100" dist="38100" dir="2700000" algn="tl">
                    <a:srgbClr val="000000">
                      <a:alpha val="43137"/>
                    </a:srgbClr>
                  </a:outerShdw>
                </a:effectLst>
                <a:latin typeface="Comic Sans MS" panose="030F0702030302020204" pitchFamily="66" charset="0"/>
                <a:cs typeface="+mn-cs"/>
              </a:rPr>
              <a:t>ΒΙΒΛΙΟ &amp; ΤΕΤΡΑΔΙΟ ΛΟΓΟΤΕΧΝΙΑΣ </a:t>
            </a:r>
          </a:p>
        </p:txBody>
      </p:sp>
      <p:sp>
        <p:nvSpPr>
          <p:cNvPr id="13" name="TextBox 12"/>
          <p:cNvSpPr txBox="1"/>
          <p:nvPr/>
        </p:nvSpPr>
        <p:spPr>
          <a:xfrm>
            <a:off x="214313" y="6088063"/>
            <a:ext cx="8678862" cy="769937"/>
          </a:xfrm>
          <a:prstGeom prst="rect">
            <a:avLst/>
          </a:prstGeom>
          <a:noFill/>
        </p:spPr>
        <p:txBody>
          <a:bodyPr>
            <a:spAutoFit/>
          </a:bodyPr>
          <a:lstStyle/>
          <a:p>
            <a:pPr algn="ctr" fontAlgn="auto">
              <a:spcBef>
                <a:spcPts val="0"/>
              </a:spcBef>
              <a:spcAft>
                <a:spcPts val="0"/>
              </a:spcAft>
              <a:defRPr/>
            </a:pPr>
            <a:r>
              <a:rPr lang="el-GR" sz="4400" dirty="0">
                <a:solidFill>
                  <a:schemeClr val="tx2"/>
                </a:solidFill>
                <a:effectLst>
                  <a:outerShdw blurRad="38100" dist="38100" dir="2700000" algn="tl">
                    <a:srgbClr val="000000">
                      <a:alpha val="43137"/>
                    </a:srgbClr>
                  </a:outerShdw>
                </a:effectLst>
                <a:latin typeface="Comic Sans MS" panose="030F0702030302020204" pitchFamily="66" charset="0"/>
                <a:cs typeface="+mn-cs"/>
              </a:rPr>
              <a:t>2 φορές τη βδομάδα</a:t>
            </a:r>
          </a:p>
        </p:txBody>
      </p:sp>
      <p:pic>
        <p:nvPicPr>
          <p:cNvPr id="23556" name="Picture 2" descr="http://www.schools.ac.cy/eyliko/mesi/Themata/logotechnia/images/logos_psichis_mathiti.gif"/>
          <p:cNvPicPr>
            <a:picLocks noChangeAspect="1" noChangeArrowheads="1"/>
          </p:cNvPicPr>
          <p:nvPr/>
        </p:nvPicPr>
        <p:blipFill>
          <a:blip r:embed="rId3"/>
          <a:srcRect/>
          <a:stretch>
            <a:fillRect/>
          </a:stretch>
        </p:blipFill>
        <p:spPr bwMode="auto">
          <a:xfrm>
            <a:off x="684213" y="1858963"/>
            <a:ext cx="3600450" cy="4051300"/>
          </a:xfrm>
          <a:prstGeom prst="rect">
            <a:avLst/>
          </a:prstGeom>
          <a:noFill/>
          <a:ln w="9525">
            <a:noFill/>
            <a:miter lim="800000"/>
            <a:headEnd/>
            <a:tailEnd/>
          </a:ln>
        </p:spPr>
      </p:pic>
      <p:pic>
        <p:nvPicPr>
          <p:cNvPr id="10" name="Picture 3"/>
          <p:cNvPicPr>
            <a:picLocks noChangeAspect="1" noChangeArrowheads="1"/>
          </p:cNvPicPr>
          <p:nvPr/>
        </p:nvPicPr>
        <p:blipFill>
          <a:blip r:embed="rId4">
            <a:extLst>
              <a:ext uri="{28A0092B-C50C-407E-A947-70E740481C1C}"/>
            </a:extLst>
          </a:blip>
          <a:srcRect/>
          <a:stretch>
            <a:fillRect/>
          </a:stretch>
        </p:blipFill>
        <p:spPr bwMode="auto">
          <a:xfrm>
            <a:off x="5436096" y="1859183"/>
            <a:ext cx="3024336" cy="413969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blackandgoldlions.com/wp-content/uploads/2014/12/exams2013.jpg">
            <a:hlinkClick r:id="rId3"/>
          </p:cNvPr>
          <p:cNvPicPr>
            <a:picLocks noChangeAspect="1" noChangeArrowheads="1"/>
          </p:cNvPicPr>
          <p:nvPr/>
        </p:nvPicPr>
        <p:blipFill>
          <a:blip r:embed="rId4">
            <a:extLst>
              <a:ext uri="{28A0092B-C50C-407E-A947-70E740481C1C}"/>
            </a:extLst>
          </a:blip>
          <a:srcRect/>
          <a:stretch>
            <a:fillRect/>
          </a:stretch>
        </p:blipFill>
        <p:spPr bwMode="auto">
          <a:xfrm>
            <a:off x="6459710" y="3645024"/>
            <a:ext cx="2360762" cy="320620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4" name="TextBox 3"/>
          <p:cNvSpPr txBox="1"/>
          <p:nvPr/>
        </p:nvSpPr>
        <p:spPr>
          <a:xfrm>
            <a:off x="179388" y="30163"/>
            <a:ext cx="8785225" cy="5478462"/>
          </a:xfrm>
          <a:prstGeom prst="rect">
            <a:avLst/>
          </a:prstGeom>
          <a:noFill/>
        </p:spPr>
        <p:txBody>
          <a:bodyPr>
            <a:spAutoFit/>
          </a:bodyPr>
          <a:lstStyle/>
          <a:p>
            <a:pPr marL="685800" indent="-685800" fontAlgn="auto">
              <a:spcBef>
                <a:spcPts val="0"/>
              </a:spcBef>
              <a:spcAft>
                <a:spcPts val="0"/>
              </a:spcAft>
              <a:buFont typeface="Wingdings" panose="05000000000000000000" pitchFamily="2" charset="2"/>
              <a:buChar char="q"/>
              <a:defRPr/>
            </a:pPr>
            <a:r>
              <a:rPr lang="el-GR" sz="5000" b="0" dirty="0">
                <a:latin typeface="Comic Sans MS" panose="030F0702030302020204" pitchFamily="66" charset="0"/>
                <a:cs typeface="+mn-cs"/>
              </a:rPr>
              <a:t>η Γλώσσα και η Λογοτεχνία είναι εξεταζόμενα μαθήματα</a:t>
            </a:r>
          </a:p>
          <a:p>
            <a:pPr marL="685800" indent="-685800" fontAlgn="auto">
              <a:spcBef>
                <a:spcPts val="0"/>
              </a:spcBef>
              <a:spcAft>
                <a:spcPts val="0"/>
              </a:spcAft>
              <a:buFont typeface="Wingdings" panose="05000000000000000000" pitchFamily="2" charset="2"/>
              <a:buChar char="q"/>
              <a:defRPr/>
            </a:pPr>
            <a:r>
              <a:rPr lang="el-GR" sz="5000" b="0" dirty="0">
                <a:latin typeface="Comic Sans MS" panose="030F0702030302020204" pitchFamily="66" charset="0"/>
                <a:cs typeface="+mn-cs"/>
              </a:rPr>
              <a:t>ο βαθμός είναι κοινός</a:t>
            </a:r>
          </a:p>
          <a:p>
            <a:pPr marL="685800" indent="-685800" fontAlgn="auto">
              <a:spcBef>
                <a:spcPts val="0"/>
              </a:spcBef>
              <a:spcAft>
                <a:spcPts val="0"/>
              </a:spcAft>
              <a:buFont typeface="Wingdings" panose="05000000000000000000" pitchFamily="2" charset="2"/>
              <a:buChar char="q"/>
              <a:defRPr/>
            </a:pPr>
            <a:r>
              <a:rPr lang="el-GR" sz="5000" b="0" dirty="0">
                <a:latin typeface="Comic Sans MS" panose="030F0702030302020204" pitchFamily="66" charset="0"/>
                <a:cs typeface="+mn-cs"/>
              </a:rPr>
              <a:t>η βαρύτητα όμως </a:t>
            </a:r>
          </a:p>
          <a:p>
            <a:pPr fontAlgn="auto">
              <a:spcBef>
                <a:spcPts val="0"/>
              </a:spcBef>
              <a:spcAft>
                <a:spcPts val="0"/>
              </a:spcAft>
              <a:defRPr/>
            </a:pPr>
            <a:r>
              <a:rPr lang="el-GR" sz="5000" b="0" dirty="0">
                <a:latin typeface="Comic Sans MS" panose="030F0702030302020204" pitchFamily="66" charset="0"/>
                <a:cs typeface="+mn-cs"/>
              </a:rPr>
              <a:t>    πέφτει στο μάθημα </a:t>
            </a:r>
          </a:p>
          <a:p>
            <a:pPr fontAlgn="auto">
              <a:spcBef>
                <a:spcPts val="0"/>
              </a:spcBef>
              <a:spcAft>
                <a:spcPts val="0"/>
              </a:spcAft>
              <a:defRPr/>
            </a:pPr>
            <a:r>
              <a:rPr lang="el-GR" sz="5000" b="0" dirty="0">
                <a:latin typeface="Comic Sans MS" panose="030F0702030302020204" pitchFamily="66" charset="0"/>
                <a:cs typeface="+mn-cs"/>
              </a:rPr>
              <a:t>    της Γλώσσα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179388" y="2647950"/>
            <a:ext cx="8785225" cy="4116388"/>
          </a:xfrm>
          <a:prstGeom prst="rect">
            <a:avLst/>
          </a:prstGeom>
          <a:noFill/>
          <a:ln w="9525">
            <a:noFill/>
            <a:miter lim="800000"/>
            <a:headEnd/>
            <a:tailEnd/>
          </a:ln>
        </p:spPr>
        <p:txBody>
          <a:bodyPr>
            <a:spAutoFit/>
          </a:bodyPr>
          <a:lstStyle/>
          <a:p>
            <a:pPr marL="685800" indent="-685800">
              <a:buFont typeface="Wingdings" pitchFamily="2" charset="2"/>
              <a:buChar char="q"/>
            </a:pPr>
            <a:endParaRPr lang="el-GR" sz="7200" b="0">
              <a:latin typeface="Comic Sans MS" pitchFamily="66" charset="0"/>
            </a:endParaRPr>
          </a:p>
          <a:p>
            <a:pPr marL="685800" indent="-685800">
              <a:buFont typeface="Wingdings" pitchFamily="2" charset="2"/>
              <a:buChar char="q"/>
            </a:pPr>
            <a:endParaRPr lang="el-GR" sz="4800" b="0">
              <a:latin typeface="Comic Sans MS" pitchFamily="66" charset="0"/>
            </a:endParaRPr>
          </a:p>
          <a:p>
            <a:pPr marL="685800" indent="-685800">
              <a:buFont typeface="Wingdings" pitchFamily="2" charset="2"/>
              <a:buChar char="q"/>
            </a:pPr>
            <a:r>
              <a:rPr lang="el-GR" sz="4800" b="0">
                <a:latin typeface="Comic Sans MS" pitchFamily="66" charset="0"/>
              </a:rPr>
              <a:t>η φιλοσοφία της διδασκαλίας μας είναι απλή…</a:t>
            </a:r>
          </a:p>
          <a:p>
            <a:pPr marL="685800" indent="-685800">
              <a:buFont typeface="Wingdings" pitchFamily="2" charset="2"/>
              <a:buNone/>
            </a:pPr>
            <a:endParaRPr lang="el-GR" sz="4800" b="0">
              <a:latin typeface="Comic Sans MS" pitchFamily="66" charset="0"/>
            </a:endParaRPr>
          </a:p>
        </p:txBody>
      </p:sp>
      <p:pic>
        <p:nvPicPr>
          <p:cNvPr id="2050" name="Picture 2" descr="Free Teacher Clipart"/>
          <p:cNvPicPr>
            <a:picLocks noChangeAspect="1" noChangeArrowheads="1"/>
          </p:cNvPicPr>
          <p:nvPr/>
        </p:nvPicPr>
        <p:blipFill>
          <a:blip r:embed="rId3">
            <a:extLst>
              <a:ext uri="{28A0092B-C50C-407E-A947-70E740481C1C}"/>
            </a:extLst>
          </a:blip>
          <a:srcRect/>
          <a:stretch>
            <a:fillRect/>
          </a:stretch>
        </p:blipFill>
        <p:spPr bwMode="auto">
          <a:xfrm>
            <a:off x="1547664" y="116632"/>
            <a:ext cx="5823027" cy="4608512"/>
          </a:xfrm>
          <a:prstGeom prst="ellipse">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Αποτέλεσμα εικόνας για στόχος"/>
          <p:cNvPicPr>
            <a:picLocks noChangeAspect="1" noChangeArrowheads="1"/>
          </p:cNvPicPr>
          <p:nvPr/>
        </p:nvPicPr>
        <p:blipFill>
          <a:blip r:embed="rId2" cstate="print">
            <a:extLst>
              <a:ext uri="{28A0092B-C50C-407E-A947-70E740481C1C}"/>
            </a:extLst>
          </a:blip>
          <a:srcRect/>
          <a:stretch>
            <a:fillRect/>
          </a:stretch>
        </p:blipFill>
        <p:spPr bwMode="auto">
          <a:xfrm>
            <a:off x="4644008" y="0"/>
            <a:ext cx="3248608" cy="32486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sp>
        <p:nvSpPr>
          <p:cNvPr id="4" name="Ορθογώνιο 3"/>
          <p:cNvSpPr/>
          <p:nvPr/>
        </p:nvSpPr>
        <p:spPr>
          <a:xfrm>
            <a:off x="230188" y="2492375"/>
            <a:ext cx="9648825" cy="3751263"/>
          </a:xfrm>
          <a:prstGeom prst="rect">
            <a:avLst/>
          </a:prstGeom>
        </p:spPr>
        <p:txBody>
          <a:bodyPr>
            <a:spAutoFit/>
          </a:bodyPr>
          <a:lstStyle/>
          <a:p>
            <a:pPr>
              <a:defRPr/>
            </a:pPr>
            <a:r>
              <a:rPr lang="el-GR" sz="4800" u="sng">
                <a:solidFill>
                  <a:srgbClr val="FF0000"/>
                </a:solidFill>
                <a:effectLst>
                  <a:outerShdw blurRad="38100" dist="38100" dir="2700000" algn="tl">
                    <a:srgbClr val="000000"/>
                  </a:outerShdw>
                </a:effectLst>
                <a:latin typeface="Comic Sans MS" pitchFamily="66" charset="0"/>
              </a:rPr>
              <a:t>Στοχεύουμε: </a:t>
            </a:r>
          </a:p>
          <a:p>
            <a:pPr>
              <a:buFont typeface="Wingdings" pitchFamily="2" charset="2"/>
              <a:buChar char="q"/>
              <a:defRPr/>
            </a:pPr>
            <a:r>
              <a:rPr lang="el-GR" sz="4800" b="0">
                <a:latin typeface="Comic Sans MS" pitchFamily="66" charset="0"/>
              </a:rPr>
              <a:t>στην απόκτηση </a:t>
            </a:r>
            <a:r>
              <a:rPr lang="el-GR" sz="4800">
                <a:solidFill>
                  <a:srgbClr val="FF0000"/>
                </a:solidFill>
                <a:effectLst>
                  <a:outerShdw blurRad="38100" dist="38100" dir="2700000" algn="tl">
                    <a:srgbClr val="000000"/>
                  </a:outerShdw>
                </a:effectLst>
                <a:latin typeface="Comic Sans MS" pitchFamily="66" charset="0"/>
              </a:rPr>
              <a:t>γνώσεων </a:t>
            </a:r>
          </a:p>
          <a:p>
            <a:pPr>
              <a:buFont typeface="Wingdings" pitchFamily="2" charset="2"/>
              <a:buChar char="q"/>
              <a:defRPr/>
            </a:pPr>
            <a:r>
              <a:rPr lang="el-GR" sz="4800" b="0">
                <a:latin typeface="Comic Sans MS" pitchFamily="66" charset="0"/>
              </a:rPr>
              <a:t>στην καλλιέργεια </a:t>
            </a:r>
            <a:r>
              <a:rPr lang="el-GR" sz="4800">
                <a:solidFill>
                  <a:srgbClr val="FF0000"/>
                </a:solidFill>
                <a:latin typeface="Comic Sans MS" pitchFamily="66" charset="0"/>
              </a:rPr>
              <a:t>δεξιοτήτων</a:t>
            </a:r>
          </a:p>
          <a:p>
            <a:pPr>
              <a:buFont typeface="Wingdings" pitchFamily="2" charset="2"/>
              <a:buChar char="q"/>
              <a:defRPr/>
            </a:pPr>
            <a:r>
              <a:rPr lang="el-GR" sz="4800">
                <a:latin typeface="Comic Sans MS" pitchFamily="66" charset="0"/>
              </a:rPr>
              <a:t>στην εκμάθηση </a:t>
            </a:r>
          </a:p>
          <a:p>
            <a:pPr>
              <a:buFont typeface="Wingdings" pitchFamily="2" charset="2"/>
              <a:buNone/>
              <a:defRPr/>
            </a:pPr>
            <a:r>
              <a:rPr lang="el-GR" sz="4800">
                <a:solidFill>
                  <a:srgbClr val="FF0000"/>
                </a:solidFill>
                <a:latin typeface="Comic Sans MS" pitchFamily="66" charset="0"/>
              </a:rPr>
              <a:t>  στρατηγικών μάθησης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188" y="0"/>
            <a:ext cx="7924800" cy="1143000"/>
          </a:xfrm>
        </p:spPr>
        <p:txBody>
          <a:bodyPr/>
          <a:lstStyle/>
          <a:p>
            <a:pPr algn="ctr" eaLnBrk="1" fontAlgn="auto" hangingPunct="1">
              <a:spcAft>
                <a:spcPts val="0"/>
              </a:spcAft>
              <a:defRPr/>
            </a:pPr>
            <a:r>
              <a:rPr lang="el-GR" sz="4400" dirty="0" smtClean="0">
                <a:solidFill>
                  <a:srgbClr val="FF0000"/>
                </a:solidFill>
                <a:latin typeface="Comic Sans MS" panose="030F0702030302020204" pitchFamily="66" charset="0"/>
              </a:rPr>
              <a:t>ΔΙΑΓΩΝΙΣΜΑΤΑ</a:t>
            </a:r>
            <a:endParaRPr lang="el-GR" sz="4400" dirty="0">
              <a:solidFill>
                <a:srgbClr val="FF0000"/>
              </a:solidFill>
              <a:latin typeface="Comic Sans MS" panose="030F0702030302020204" pitchFamily="66" charset="0"/>
            </a:endParaRPr>
          </a:p>
        </p:txBody>
      </p:sp>
      <p:sp>
        <p:nvSpPr>
          <p:cNvPr id="3" name="Θέση περιεχομένου 2"/>
          <p:cNvSpPr>
            <a:spLocks noGrp="1"/>
          </p:cNvSpPr>
          <p:nvPr>
            <p:ph sz="quarter" idx="13"/>
          </p:nvPr>
        </p:nvSpPr>
        <p:spPr>
          <a:xfrm>
            <a:off x="395288" y="1600200"/>
            <a:ext cx="8139112" cy="4637088"/>
          </a:xfrm>
        </p:spPr>
        <p:txBody>
          <a:bodyPr wrap="square" numCol="1" anchor="t" anchorCtr="0" compatLnSpc="1">
            <a:prstTxWarp prst="textNoShape">
              <a:avLst/>
            </a:prstTxWarp>
            <a:noAutofit/>
          </a:bodyPr>
          <a:lstStyle/>
          <a:p>
            <a:pPr eaLnBrk="1" hangingPunct="1">
              <a:buFont typeface="Wingdings" pitchFamily="2" charset="2"/>
              <a:buChar char="q"/>
              <a:defRPr/>
            </a:pPr>
            <a:r>
              <a:rPr lang="el-GR" sz="3600" smtClean="0">
                <a:latin typeface="Comic Sans MS" pitchFamily="66" charset="0"/>
              </a:rPr>
              <a:t>Επειδή ακριβώς δεν  επιζητούμε την παπαγαλία </a:t>
            </a:r>
            <a:r>
              <a:rPr lang="el-GR" sz="3600" b="1" smtClean="0">
                <a:solidFill>
                  <a:schemeClr val="tx2"/>
                </a:solidFill>
                <a:effectLst>
                  <a:outerShdw blurRad="38100" dist="38100" dir="2700000" algn="tl">
                    <a:srgbClr val="000000"/>
                  </a:outerShdw>
                </a:effectLst>
                <a:latin typeface="Comic Sans MS" pitchFamily="66" charset="0"/>
              </a:rPr>
              <a:t>για αυτό και στα διαγωνίσματα καί της Γλώσσας καί της Λογοτεχνίας συνεξετάζουμε </a:t>
            </a:r>
            <a:r>
              <a:rPr lang="el-GR" sz="3600" b="1" u="sng" smtClean="0">
                <a:solidFill>
                  <a:srgbClr val="DB0303"/>
                </a:solidFill>
                <a:effectLst>
                  <a:outerShdw blurRad="38100" dist="38100" dir="2700000" algn="tl">
                    <a:srgbClr val="000000"/>
                  </a:outerShdw>
                </a:effectLst>
                <a:latin typeface="Comic Sans MS" pitchFamily="66" charset="0"/>
              </a:rPr>
              <a:t>γνωστά</a:t>
            </a:r>
            <a:r>
              <a:rPr lang="el-GR" sz="3600" b="1" smtClean="0">
                <a:solidFill>
                  <a:schemeClr val="tx2"/>
                </a:solidFill>
                <a:effectLst>
                  <a:outerShdw blurRad="38100" dist="38100" dir="2700000" algn="tl">
                    <a:srgbClr val="000000"/>
                  </a:outerShdw>
                </a:effectLst>
                <a:latin typeface="Comic Sans MS" pitchFamily="66" charset="0"/>
              </a:rPr>
              <a:t> με </a:t>
            </a:r>
            <a:r>
              <a:rPr lang="el-GR" sz="3600" b="1" u="sng" smtClean="0">
                <a:solidFill>
                  <a:srgbClr val="DB0303"/>
                </a:solidFill>
                <a:effectLst>
                  <a:outerShdw blurRad="38100" dist="38100" dir="2700000" algn="tl">
                    <a:srgbClr val="000000"/>
                  </a:outerShdw>
                </a:effectLst>
                <a:latin typeface="Comic Sans MS" pitchFamily="66" charset="0"/>
              </a:rPr>
              <a:t>άγνωστα</a:t>
            </a:r>
            <a:r>
              <a:rPr lang="el-GR" sz="3600" b="1" smtClean="0">
                <a:solidFill>
                  <a:schemeClr val="tx2"/>
                </a:solidFill>
                <a:effectLst>
                  <a:outerShdw blurRad="38100" dist="38100" dir="2700000" algn="tl">
                    <a:srgbClr val="000000"/>
                  </a:outerShdw>
                </a:effectLst>
                <a:latin typeface="Comic Sans MS" pitchFamily="66" charset="0"/>
              </a:rPr>
              <a:t> κείμενα</a:t>
            </a:r>
            <a:r>
              <a:rPr lang="el-GR" sz="3600" b="1" smtClean="0">
                <a:solidFill>
                  <a:schemeClr val="accent2"/>
                </a:solidFill>
                <a:effectLst>
                  <a:outerShdw blurRad="38100" dist="38100" dir="2700000" algn="tl">
                    <a:srgbClr val="000000"/>
                  </a:outerShdw>
                </a:effectLst>
                <a:latin typeface="Comic Sans MS" pitchFamily="66" charset="0"/>
              </a:rPr>
              <a:t>. </a:t>
            </a:r>
          </a:p>
          <a:p>
            <a:pPr eaLnBrk="1" hangingPunct="1">
              <a:buFont typeface="Wingdings" pitchFamily="2" charset="2"/>
              <a:buChar char="q"/>
              <a:defRPr/>
            </a:pPr>
            <a:r>
              <a:rPr lang="el-GR" sz="3600" smtClean="0">
                <a:latin typeface="Comic Sans MS" pitchFamily="66" charset="0"/>
              </a:rPr>
              <a:t>Με άλλα λόγια, </a:t>
            </a:r>
            <a:r>
              <a:rPr lang="el-GR" sz="3600" b="1" smtClean="0">
                <a:solidFill>
                  <a:srgbClr val="DB0303"/>
                </a:solidFill>
                <a:effectLst>
                  <a:outerShdw blurRad="38100" dist="38100" dir="2700000" algn="tl">
                    <a:srgbClr val="000000"/>
                  </a:outerShdw>
                </a:effectLst>
                <a:latin typeface="Comic Sans MS" pitchFamily="66" charset="0"/>
              </a:rPr>
              <a:t>οι μαθητές μας καλούνται να εντοπίσουν όλα όσα διδάχθηκαν μέσα από άγνωστα κείμενα</a:t>
            </a:r>
            <a:r>
              <a:rPr lang="el-GR" sz="3600" b="1" smtClean="0">
                <a:solidFill>
                  <a:srgbClr val="DB0303"/>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Ορίζοντας">
  <a:themeElements>
    <a:clrScheme name="Ορίζοντα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Ορίζοντα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ρίζοντα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Ορίζοντα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15569</TotalTime>
  <Words>1144</Words>
  <Application>Microsoft Office PowerPoint</Application>
  <PresentationFormat>Προβολή στην οθόνη (4:3)</PresentationFormat>
  <Paragraphs>216</Paragraphs>
  <Slides>46</Slides>
  <Notes>10</Notes>
  <HiddenSlides>0</HiddenSlides>
  <MMClips>0</MMClips>
  <ScaleCrop>false</ScaleCrop>
  <HeadingPairs>
    <vt:vector size="6" baseType="variant">
      <vt:variant>
        <vt:lpstr>Γραμματοσειρές που χρησιμοποιούνται</vt:lpstr>
      </vt:variant>
      <vt:variant>
        <vt:i4>5</vt:i4>
      </vt:variant>
      <vt:variant>
        <vt:lpstr>Πρότυπο σχεδίασης</vt:lpstr>
      </vt:variant>
      <vt:variant>
        <vt:i4>4</vt:i4>
      </vt:variant>
      <vt:variant>
        <vt:lpstr>Τίτλοι διαφανειών</vt:lpstr>
      </vt:variant>
      <vt:variant>
        <vt:i4>46</vt:i4>
      </vt:variant>
    </vt:vector>
  </HeadingPairs>
  <TitlesOfParts>
    <vt:vector size="55" baseType="lpstr">
      <vt:lpstr>Arial</vt:lpstr>
      <vt:lpstr>Arial Narrow</vt:lpstr>
      <vt:lpstr>Calibri</vt:lpstr>
      <vt:lpstr>Comic Sans MS</vt:lpstr>
      <vt:lpstr>Wingdings</vt:lpstr>
      <vt:lpstr>Ορίζοντας</vt:lpstr>
      <vt:lpstr>Ορίζοντας</vt:lpstr>
      <vt:lpstr>Ορίζοντας</vt:lpstr>
      <vt:lpstr>Ορίζοντας</vt:lpstr>
      <vt:lpstr>Διαφάνεια 1</vt:lpstr>
      <vt:lpstr>Διαφάνεια 2</vt:lpstr>
      <vt:lpstr>Διαφάνεια 3</vt:lpstr>
      <vt:lpstr>ΤΕΤΡΑΔΙΟ Α4  ΓΙΑ ΤΗ ΓΛΩΣΣΑ</vt:lpstr>
      <vt:lpstr>Διαφάνεια 5</vt:lpstr>
      <vt:lpstr>Διαφάνεια 6</vt:lpstr>
      <vt:lpstr>Διαφάνεια 7</vt:lpstr>
      <vt:lpstr>Διαφάνεια 8</vt:lpstr>
      <vt:lpstr>ΔΙΑΓΩΝΙΣΜΑΤΑ</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despina kouali</dc:creator>
  <cp:lastModifiedBy>kdespina@hotmail.com</cp:lastModifiedBy>
  <cp:revision>534</cp:revision>
  <cp:lastPrinted>2012-04-19T20:27:48Z</cp:lastPrinted>
  <dcterms:created xsi:type="dcterms:W3CDTF">2012-03-02T19:23:51Z</dcterms:created>
  <dcterms:modified xsi:type="dcterms:W3CDTF">2016-10-19T16:14:47Z</dcterms:modified>
</cp:coreProperties>
</file>